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6" r:id="rId16"/>
    <p:sldId id="275" r:id="rId17"/>
    <p:sldId id="269" r:id="rId18"/>
    <p:sldId id="270" r:id="rId19"/>
    <p:sldId id="277" r:id="rId20"/>
    <p:sldId id="271" r:id="rId21"/>
    <p:sldId id="273" r:id="rId22"/>
    <p:sldId id="274" r:id="rId23"/>
    <p:sldId id="278" r:id="rId24"/>
    <p:sldId id="279"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334383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358523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7A32EE-296D-43DA-BA0B-B7FE666BAB49}"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966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28E0207-A326-4D5F-807E-14DDF9F7E05B}" type="datetimeFigureOut">
              <a:rPr lang="es-MX" smtClean="0"/>
              <a:t>02/06/2026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88838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28E0207-A326-4D5F-807E-14DDF9F7E05B}" type="datetimeFigureOut">
              <a:rPr lang="es-MX" smtClean="0"/>
              <a:t>02/06/2026</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7A32EE-296D-43DA-BA0B-B7FE666BAB49}"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018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28E0207-A326-4D5F-807E-14DDF9F7E05B}" type="datetimeFigureOut">
              <a:rPr lang="es-MX" smtClean="0"/>
              <a:t>02/06/2026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193512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2541886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59421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287736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28E0207-A326-4D5F-807E-14DDF9F7E05B}" type="datetimeFigureOut">
              <a:rPr lang="es-MX" smtClean="0"/>
              <a:t>02/06/2026</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25991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8E0207-A326-4D5F-807E-14DDF9F7E05B}" type="datetimeFigureOut">
              <a:rPr lang="es-MX" smtClean="0"/>
              <a:t>02/06/2026</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340218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28E0207-A326-4D5F-807E-14DDF9F7E05B}" type="datetimeFigureOut">
              <a:rPr lang="es-MX" smtClean="0"/>
              <a:t>02/06/2026</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36717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28E0207-A326-4D5F-807E-14DDF9F7E05B}" type="datetimeFigureOut">
              <a:rPr lang="es-MX" smtClean="0"/>
              <a:t>02/06/2026</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76736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E0207-A326-4D5F-807E-14DDF9F7E05B}" type="datetimeFigureOut">
              <a:rPr lang="es-MX" smtClean="0"/>
              <a:t>02/06/2026</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364044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8E0207-A326-4D5F-807E-14DDF9F7E05B}" type="datetimeFigureOut">
              <a:rPr lang="es-MX" smtClean="0"/>
              <a:t>02/06/2026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41854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8E0207-A326-4D5F-807E-14DDF9F7E05B}" type="datetimeFigureOut">
              <a:rPr lang="es-MX" smtClean="0"/>
              <a:t>02/06/2026</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7A32EE-296D-43DA-BA0B-B7FE666BAB49}" type="slidenum">
              <a:rPr lang="es-MX" smtClean="0"/>
              <a:t>‹Nº›</a:t>
            </a:fld>
            <a:endParaRPr lang="es-MX"/>
          </a:p>
        </p:txBody>
      </p:sp>
    </p:spTree>
    <p:extLst>
      <p:ext uri="{BB962C8B-B14F-4D97-AF65-F5344CB8AC3E}">
        <p14:creationId xmlns:p14="http://schemas.microsoft.com/office/powerpoint/2010/main" val="3980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8E0207-A326-4D5F-807E-14DDF9F7E05B}" type="datetimeFigureOut">
              <a:rPr lang="es-MX" smtClean="0"/>
              <a:t>02/06/2026</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7A32EE-296D-43DA-BA0B-B7FE666BAB49}" type="slidenum">
              <a:rPr lang="es-MX" smtClean="0"/>
              <a:t>‹Nº›</a:t>
            </a:fld>
            <a:endParaRPr lang="es-MX"/>
          </a:p>
        </p:txBody>
      </p:sp>
    </p:spTree>
    <p:extLst>
      <p:ext uri="{BB962C8B-B14F-4D97-AF65-F5344CB8AC3E}">
        <p14:creationId xmlns:p14="http://schemas.microsoft.com/office/powerpoint/2010/main" val="185457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017336" y="292231"/>
            <a:ext cx="9487276" cy="5618991"/>
          </a:xfrm>
        </p:spPr>
        <p:txBody>
          <a:bodyPr>
            <a:normAutofit lnSpcReduction="10000"/>
          </a:bodyPr>
          <a:lstStyle/>
          <a:p>
            <a:pPr marL="0" indent="0">
              <a:buNone/>
            </a:pPr>
            <a:r>
              <a:rPr lang="en-US" sz="2400" dirty="0"/>
              <a:t>A Christian path of reconciliation, dialogue, and hope.</a:t>
            </a:r>
          </a:p>
          <a:p>
            <a:endParaRPr lang="en-US" dirty="0"/>
          </a:p>
          <a:p>
            <a:pPr marL="0" indent="0">
              <a:buNone/>
            </a:pPr>
            <a:r>
              <a:rPr lang="en-US" sz="2000" dirty="0"/>
              <a:t>Experience in Mexico, biblical reflection, and pastoral challenges.</a:t>
            </a:r>
          </a:p>
          <a:p>
            <a:endParaRPr lang="en-US" dirty="0"/>
          </a:p>
          <a:p>
            <a:pPr marL="0" indent="0">
              <a:buNone/>
            </a:pPr>
            <a:r>
              <a:rPr lang="en-US" dirty="0"/>
              <a:t>Reflecting on the value of peace in life:</a:t>
            </a:r>
          </a:p>
          <a:p>
            <a:pPr lvl="2"/>
            <a:r>
              <a:rPr lang="en-US" sz="2000" dirty="0"/>
              <a:t>Personal</a:t>
            </a:r>
          </a:p>
          <a:p>
            <a:pPr lvl="2"/>
            <a:r>
              <a:rPr lang="en-US" sz="2000" dirty="0"/>
              <a:t>Community</a:t>
            </a:r>
          </a:p>
          <a:p>
            <a:pPr lvl="2"/>
            <a:r>
              <a:rPr lang="en-US" sz="2000" dirty="0"/>
              <a:t>Spiritual</a:t>
            </a:r>
          </a:p>
          <a:p>
            <a:endParaRPr lang="en-US" dirty="0"/>
          </a:p>
          <a:p>
            <a:pPr marL="0" indent="0">
              <a:buNone/>
            </a:pPr>
            <a:r>
              <a:rPr lang="en-US" dirty="0"/>
              <a:t>With attitudes of</a:t>
            </a:r>
            <a:r>
              <a:rPr lang="en-US" dirty="0" smtClean="0"/>
              <a:t>:							</a:t>
            </a:r>
            <a:r>
              <a:rPr lang="en-US" sz="3600" dirty="0" smtClean="0"/>
              <a:t>	</a:t>
            </a:r>
            <a:r>
              <a:rPr lang="en-US" sz="3600" b="1" dirty="0" smtClean="0">
                <a:latin typeface="Times New Roman" panose="02020603050405020304" pitchFamily="18" charset="0"/>
                <a:cs typeface="Times New Roman" panose="02020603050405020304" pitchFamily="18" charset="0"/>
              </a:rPr>
              <a:t>Peace making </a:t>
            </a:r>
            <a:endParaRPr lang="en-US" sz="3600" dirty="0" smtClean="0"/>
          </a:p>
          <a:p>
            <a:pPr lvl="2"/>
            <a:r>
              <a:rPr lang="en-US" sz="2000" dirty="0" smtClean="0"/>
              <a:t>Reconciliation</a:t>
            </a:r>
            <a:endParaRPr lang="en-US" sz="2000" dirty="0"/>
          </a:p>
          <a:p>
            <a:pPr lvl="2"/>
            <a:r>
              <a:rPr lang="en-US" sz="2000" dirty="0"/>
              <a:t>Listening</a:t>
            </a:r>
          </a:p>
          <a:p>
            <a:pPr lvl="2"/>
            <a:r>
              <a:rPr lang="en-US" sz="2000" dirty="0" smtClean="0"/>
              <a:t>Transformation </a:t>
            </a:r>
            <a:endParaRPr lang="es-MX" sz="1200" dirty="0"/>
          </a:p>
        </p:txBody>
      </p:sp>
    </p:spTree>
    <p:extLst>
      <p:ext uri="{BB962C8B-B14F-4D97-AF65-F5344CB8AC3E}">
        <p14:creationId xmlns:p14="http://schemas.microsoft.com/office/powerpoint/2010/main" val="873098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0458" y="348792"/>
            <a:ext cx="9374154" cy="5562430"/>
          </a:xfrm>
        </p:spPr>
        <p:txBody>
          <a:bodyPr>
            <a:normAutofit/>
          </a:bodyPr>
          <a:lstStyle/>
          <a:p>
            <a:r>
              <a:rPr lang="en-US" sz="2800" dirty="0" smtClean="0"/>
              <a:t>3. He </a:t>
            </a:r>
            <a:r>
              <a:rPr lang="en-US" sz="2800" dirty="0"/>
              <a:t>shows his wounds.</a:t>
            </a:r>
          </a:p>
          <a:p>
            <a:pPr marL="0" indent="0">
              <a:buNone/>
            </a:pPr>
            <a:r>
              <a:rPr lang="en-US" sz="2800" dirty="0"/>
              <a:t>Jesus shows his hands and his side.</a:t>
            </a:r>
          </a:p>
          <a:p>
            <a:pPr marL="0" indent="0">
              <a:buNone/>
            </a:pPr>
            <a:r>
              <a:rPr lang="en-US" sz="2800" dirty="0"/>
              <a:t>The wounds remain, but they are no longer a sign of defeat, but of redeeming love.</a:t>
            </a:r>
          </a:p>
          <a:p>
            <a:endParaRPr lang="en-US" sz="2800" dirty="0"/>
          </a:p>
          <a:p>
            <a:pPr marL="0" indent="0">
              <a:buNone/>
            </a:pPr>
            <a:r>
              <a:rPr lang="en-US" sz="2800" dirty="0"/>
              <a:t>Peace does not consist of denying pain.</a:t>
            </a:r>
          </a:p>
          <a:p>
            <a:pPr marL="0" indent="0">
              <a:buNone/>
            </a:pPr>
            <a:r>
              <a:rPr lang="en-US" sz="2800" dirty="0"/>
              <a:t>It consists of allowing God to transform wounds into a source of grace.</a:t>
            </a:r>
          </a:p>
          <a:p>
            <a:pPr marL="0" indent="0">
              <a:buNone/>
            </a:pPr>
            <a:r>
              <a:rPr lang="en-US" sz="2800" dirty="0"/>
              <a:t>Many people find peace when they acknowledge their pain and present it to the Lord.</a:t>
            </a:r>
            <a:endParaRPr lang="es-MX" sz="2800" dirty="0"/>
          </a:p>
        </p:txBody>
      </p:sp>
    </p:spTree>
    <p:extLst>
      <p:ext uri="{BB962C8B-B14F-4D97-AF65-F5344CB8AC3E}">
        <p14:creationId xmlns:p14="http://schemas.microsoft.com/office/powerpoint/2010/main" val="8672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15299" y="603314"/>
            <a:ext cx="9468422" cy="5816339"/>
          </a:xfrm>
        </p:spPr>
        <p:txBody>
          <a:bodyPr>
            <a:noAutofit/>
          </a:bodyPr>
          <a:lstStyle/>
          <a:p>
            <a:pPr>
              <a:spcBef>
                <a:spcPts val="0"/>
              </a:spcBef>
            </a:pPr>
            <a:r>
              <a:rPr lang="en-US" sz="2800" dirty="0"/>
              <a:t>4</a:t>
            </a:r>
            <a:r>
              <a:rPr lang="en-US" sz="2800" dirty="0" smtClean="0"/>
              <a:t>. Peace Leads </a:t>
            </a:r>
            <a:r>
              <a:rPr lang="en-US" sz="2800" dirty="0"/>
              <a:t>to </a:t>
            </a:r>
            <a:r>
              <a:rPr lang="en-US" sz="2800" dirty="0" smtClean="0"/>
              <a:t>Mission</a:t>
            </a:r>
          </a:p>
          <a:p>
            <a:pPr>
              <a:spcBef>
                <a:spcPts val="0"/>
              </a:spcBef>
            </a:pPr>
            <a:endParaRPr lang="en-US" sz="2800" dirty="0"/>
          </a:p>
          <a:p>
            <a:pPr marL="0" indent="0">
              <a:spcBef>
                <a:spcPts val="0"/>
              </a:spcBef>
              <a:buNone/>
            </a:pPr>
            <a:r>
              <a:rPr lang="en-US" sz="2800" dirty="0"/>
              <a:t>After saying, “Peace be with you</a:t>
            </a:r>
            <a:r>
              <a:rPr lang="en-US" sz="2800" dirty="0" smtClean="0"/>
              <a:t>,” Jesus </a:t>
            </a:r>
            <a:r>
              <a:rPr lang="en-US" sz="2800" dirty="0"/>
              <a:t>adds,</a:t>
            </a:r>
          </a:p>
          <a:p>
            <a:pPr>
              <a:spcBef>
                <a:spcPts val="0"/>
              </a:spcBef>
            </a:pPr>
            <a:endParaRPr lang="en-US" sz="2800" dirty="0"/>
          </a:p>
          <a:p>
            <a:pPr marL="0" indent="0">
              <a:spcBef>
                <a:spcPts val="0"/>
              </a:spcBef>
              <a:buNone/>
            </a:pPr>
            <a:r>
              <a:rPr lang="en-US" sz="2800" dirty="0"/>
              <a:t>“As the Father has sent me, so I send you.”</a:t>
            </a:r>
          </a:p>
          <a:p>
            <a:pPr>
              <a:spcBef>
                <a:spcPts val="0"/>
              </a:spcBef>
            </a:pPr>
            <a:endParaRPr lang="en-US" sz="2800" dirty="0"/>
          </a:p>
          <a:p>
            <a:pPr marL="0" indent="0">
              <a:spcBef>
                <a:spcPts val="0"/>
              </a:spcBef>
              <a:buNone/>
            </a:pPr>
            <a:r>
              <a:rPr lang="en-US" sz="2800" dirty="0"/>
              <a:t>This is fundamental. Peace is not to be kept to oneself. It is to be shared.</a:t>
            </a:r>
          </a:p>
          <a:p>
            <a:pPr>
              <a:spcBef>
                <a:spcPts val="0"/>
              </a:spcBef>
            </a:pPr>
            <a:endParaRPr lang="en-US" sz="2800" dirty="0"/>
          </a:p>
          <a:p>
            <a:pPr marL="0" indent="0">
              <a:spcBef>
                <a:spcPts val="0"/>
              </a:spcBef>
              <a:buNone/>
            </a:pPr>
            <a:r>
              <a:rPr lang="en-US" sz="2800" dirty="0"/>
              <a:t>Missionary Dimension</a:t>
            </a:r>
          </a:p>
          <a:p>
            <a:pPr marL="0" indent="0">
              <a:spcBef>
                <a:spcPts val="0"/>
              </a:spcBef>
              <a:buNone/>
            </a:pPr>
            <a:r>
              <a:rPr lang="en-US" sz="2800" dirty="0"/>
              <a:t>The Church is to be a sign of reconciliation; an instrument of unity; a builder of bridges; a witness to God’s love.</a:t>
            </a:r>
            <a:endParaRPr lang="es-MX" sz="2800" dirty="0"/>
          </a:p>
        </p:txBody>
      </p:sp>
    </p:spTree>
    <p:extLst>
      <p:ext uri="{BB962C8B-B14F-4D97-AF65-F5344CB8AC3E}">
        <p14:creationId xmlns:p14="http://schemas.microsoft.com/office/powerpoint/2010/main" val="3940259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9055" y="650450"/>
            <a:ext cx="9869864" cy="5600137"/>
          </a:xfrm>
        </p:spPr>
        <p:txBody>
          <a:bodyPr>
            <a:normAutofit/>
          </a:bodyPr>
          <a:lstStyle/>
          <a:p>
            <a:r>
              <a:rPr lang="en-US" sz="2800" dirty="0"/>
              <a:t>The Holy Spirit makes peace possible.</a:t>
            </a:r>
          </a:p>
          <a:p>
            <a:r>
              <a:rPr lang="en-US" sz="2800" dirty="0"/>
              <a:t>Jesus breathes on them and says,</a:t>
            </a:r>
          </a:p>
          <a:p>
            <a:endParaRPr lang="en-US" sz="2800" dirty="0"/>
          </a:p>
          <a:p>
            <a:r>
              <a:rPr lang="en-US" sz="2800" dirty="0"/>
              <a:t>"Receive the Holy Spirit."</a:t>
            </a:r>
          </a:p>
          <a:p>
            <a:endParaRPr lang="en-US" sz="2800" dirty="0"/>
          </a:p>
          <a:p>
            <a:r>
              <a:rPr lang="en-US" sz="2800" dirty="0"/>
              <a:t>This gesture recalls God's creative breath in Genesis 2. It is a new creation.</a:t>
            </a:r>
          </a:p>
          <a:p>
            <a:endParaRPr lang="en-US" sz="2800" dirty="0"/>
          </a:p>
          <a:p>
            <a:r>
              <a:rPr lang="en-US" sz="2800" dirty="0"/>
              <a:t>True peace does not arise solely from human effort; it is the fruit of the Holy Spirit.</a:t>
            </a:r>
            <a:endParaRPr lang="es-MX" sz="2800" dirty="0"/>
          </a:p>
        </p:txBody>
      </p:sp>
    </p:spTree>
    <p:extLst>
      <p:ext uri="{BB962C8B-B14F-4D97-AF65-F5344CB8AC3E}">
        <p14:creationId xmlns:p14="http://schemas.microsoft.com/office/powerpoint/2010/main" val="234791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53006" y="791852"/>
            <a:ext cx="9681328" cy="5674936"/>
          </a:xfrm>
        </p:spPr>
        <p:txBody>
          <a:bodyPr>
            <a:normAutofit/>
          </a:bodyPr>
          <a:lstStyle/>
          <a:p>
            <a:r>
              <a:rPr lang="en-US" sz="2800" dirty="0"/>
              <a:t>Questions for </a:t>
            </a:r>
            <a:r>
              <a:rPr lang="en-US" sz="2800" dirty="0" smtClean="0"/>
              <a:t>a time of reflection </a:t>
            </a:r>
          </a:p>
          <a:p>
            <a:endParaRPr lang="en-US" sz="2800" dirty="0"/>
          </a:p>
          <a:p>
            <a:r>
              <a:rPr lang="en-US" sz="2800" dirty="0"/>
              <a:t>What fears kept the disciples locked away?</a:t>
            </a:r>
          </a:p>
          <a:p>
            <a:r>
              <a:rPr lang="en-US" sz="2800" dirty="0"/>
              <a:t>What situations keep us locked away today?</a:t>
            </a:r>
          </a:p>
          <a:p>
            <a:r>
              <a:rPr lang="en-US" sz="2800" dirty="0"/>
              <a:t>What does it mean for me to hear Jesus say, </a:t>
            </a:r>
            <a:r>
              <a:rPr lang="en-US" sz="2800" dirty="0" smtClean="0"/>
              <a:t>   "</a:t>
            </a:r>
            <a:r>
              <a:rPr lang="en-US" sz="2800" dirty="0"/>
              <a:t>Peace be with you"?</a:t>
            </a:r>
          </a:p>
          <a:p>
            <a:r>
              <a:rPr lang="en-US" sz="2800" dirty="0"/>
              <a:t>Are there any relationships that need reconciliation?</a:t>
            </a:r>
          </a:p>
          <a:p>
            <a:r>
              <a:rPr lang="en-US" sz="2800" dirty="0"/>
              <a:t>How can our community become a builder of peace?</a:t>
            </a:r>
            <a:endParaRPr lang="es-MX" sz="2800" dirty="0"/>
          </a:p>
        </p:txBody>
      </p:sp>
    </p:spTree>
    <p:extLst>
      <p:ext uri="{BB962C8B-B14F-4D97-AF65-F5344CB8AC3E}">
        <p14:creationId xmlns:p14="http://schemas.microsoft.com/office/powerpoint/2010/main" val="427088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21412" y="2212398"/>
            <a:ext cx="4967926" cy="1894786"/>
          </a:xfrm>
        </p:spPr>
        <p:txBody>
          <a:bodyPr>
            <a:normAutofit/>
          </a:bodyPr>
          <a:lstStyle/>
          <a:p>
            <a:pPr marL="0" indent="0">
              <a:buNone/>
            </a:pPr>
            <a:r>
              <a:rPr lang="en-US" sz="3200" dirty="0"/>
              <a:t>Please bring the palm of your hand towards the tip of your </a:t>
            </a:r>
            <a:r>
              <a:rPr lang="en-US" sz="3200" dirty="0" smtClean="0"/>
              <a:t>nose</a:t>
            </a:r>
          </a:p>
          <a:p>
            <a:pPr marL="0" indent="0">
              <a:buNone/>
            </a:pPr>
            <a:endParaRPr lang="en-US" sz="3200" dirty="0"/>
          </a:p>
          <a:p>
            <a:pPr marL="0" indent="0">
              <a:buNone/>
            </a:pPr>
            <a:endParaRPr lang="es-MX" sz="3200" dirty="0"/>
          </a:p>
        </p:txBody>
      </p:sp>
      <p:pic>
        <p:nvPicPr>
          <p:cNvPr id="4" name="Imagen 3"/>
          <p:cNvPicPr>
            <a:picLocks noChangeAspect="1"/>
          </p:cNvPicPr>
          <p:nvPr/>
        </p:nvPicPr>
        <p:blipFill>
          <a:blip r:embed="rId2"/>
          <a:stretch>
            <a:fillRect/>
          </a:stretch>
        </p:blipFill>
        <p:spPr>
          <a:xfrm>
            <a:off x="7940123" y="1142519"/>
            <a:ext cx="2420322" cy="4554107"/>
          </a:xfrm>
          <a:prstGeom prst="rect">
            <a:avLst/>
          </a:prstGeom>
        </p:spPr>
      </p:pic>
    </p:spTree>
    <p:extLst>
      <p:ext uri="{BB962C8B-B14F-4D97-AF65-F5344CB8AC3E}">
        <p14:creationId xmlns:p14="http://schemas.microsoft.com/office/powerpoint/2010/main" val="417903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09014" y="388896"/>
            <a:ext cx="9159712" cy="5165517"/>
          </a:xfrm>
          <a:prstGeom prst="rect">
            <a:avLst/>
          </a:prstGeom>
        </p:spPr>
        <p:txBody>
          <a:bodyPr wrap="square">
            <a:spAutoFit/>
          </a:bodyPr>
          <a:lstStyle/>
          <a:p>
            <a:pPr lvl="0" defTabSz="457200">
              <a:spcBef>
                <a:spcPts val="1000"/>
              </a:spcBef>
              <a:buClr>
                <a:srgbClr val="A53010"/>
              </a:buClr>
            </a:pPr>
            <a:r>
              <a:rPr lang="en-US" sz="3200" dirty="0">
                <a:solidFill>
                  <a:prstClr val="black">
                    <a:lumMod val="75000"/>
                    <a:lumOff val="25000"/>
                  </a:prstClr>
                </a:solidFill>
              </a:rPr>
              <a:t>What do you see</a:t>
            </a:r>
            <a:r>
              <a:rPr lang="en-US" sz="3200" dirty="0" smtClean="0">
                <a:solidFill>
                  <a:prstClr val="black">
                    <a:lumMod val="75000"/>
                    <a:lumOff val="25000"/>
                  </a:prstClr>
                </a:solidFill>
              </a:rPr>
              <a:t>?</a:t>
            </a:r>
          </a:p>
          <a:p>
            <a:pPr lvl="0" defTabSz="457200">
              <a:spcBef>
                <a:spcPts val="1000"/>
              </a:spcBef>
              <a:buClr>
                <a:srgbClr val="A53010"/>
              </a:buClr>
            </a:pPr>
            <a:endParaRPr lang="en-US" sz="3200" dirty="0">
              <a:solidFill>
                <a:prstClr val="black">
                  <a:lumMod val="75000"/>
                  <a:lumOff val="25000"/>
                </a:prstClr>
              </a:solidFill>
            </a:endParaRPr>
          </a:p>
          <a:p>
            <a:pPr lvl="0" defTabSz="457200">
              <a:spcBef>
                <a:spcPts val="1000"/>
              </a:spcBef>
              <a:buClr>
                <a:srgbClr val="A53010"/>
              </a:buClr>
            </a:pPr>
            <a:r>
              <a:rPr lang="en-US" sz="3200" dirty="0">
                <a:solidFill>
                  <a:prstClr val="black">
                    <a:lumMod val="75000"/>
                    <a:lumOff val="25000"/>
                  </a:prstClr>
                </a:solidFill>
              </a:rPr>
              <a:t>Perhaps you can see something beyond the hand by moving your eyes.</a:t>
            </a:r>
          </a:p>
          <a:p>
            <a:pPr lvl="0" defTabSz="457200">
              <a:spcBef>
                <a:spcPts val="1000"/>
              </a:spcBef>
              <a:buClr>
                <a:srgbClr val="A53010"/>
              </a:buClr>
            </a:pPr>
            <a:r>
              <a:rPr lang="en-US" sz="3200" dirty="0">
                <a:solidFill>
                  <a:prstClr val="black">
                    <a:lumMod val="75000"/>
                    <a:lumOff val="25000"/>
                  </a:prstClr>
                </a:solidFill>
              </a:rPr>
              <a:t>But you can't see the palm of your hand.</a:t>
            </a:r>
          </a:p>
          <a:p>
            <a:pPr lvl="0" defTabSz="457200">
              <a:spcBef>
                <a:spcPts val="1000"/>
              </a:spcBef>
              <a:buClr>
                <a:srgbClr val="A53010"/>
              </a:buClr>
            </a:pPr>
            <a:endParaRPr lang="en-US" sz="3200" dirty="0" smtClean="0">
              <a:solidFill>
                <a:prstClr val="black">
                  <a:lumMod val="75000"/>
                  <a:lumOff val="25000"/>
                </a:prstClr>
              </a:solidFill>
            </a:endParaRPr>
          </a:p>
          <a:p>
            <a:pPr lvl="0" defTabSz="457200">
              <a:spcBef>
                <a:spcPts val="1000"/>
              </a:spcBef>
              <a:buClr>
                <a:srgbClr val="A53010"/>
              </a:buClr>
            </a:pPr>
            <a:r>
              <a:rPr lang="en-US" sz="3200" dirty="0" smtClean="0">
                <a:solidFill>
                  <a:prstClr val="black">
                    <a:lumMod val="75000"/>
                    <a:lumOff val="25000"/>
                  </a:prstClr>
                </a:solidFill>
              </a:rPr>
              <a:t>If </a:t>
            </a:r>
            <a:r>
              <a:rPr lang="en-US" sz="3200" dirty="0">
                <a:solidFill>
                  <a:prstClr val="black">
                    <a:lumMod val="75000"/>
                    <a:lumOff val="25000"/>
                  </a:prstClr>
                </a:solidFill>
              </a:rPr>
              <a:t>you start to move your hand away and create some distance, then you can clearly see your entire hand.</a:t>
            </a:r>
          </a:p>
        </p:txBody>
      </p:sp>
    </p:spTree>
    <p:extLst>
      <p:ext uri="{BB962C8B-B14F-4D97-AF65-F5344CB8AC3E}">
        <p14:creationId xmlns:p14="http://schemas.microsoft.com/office/powerpoint/2010/main" val="172988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100995"/>
          </a:xfrm>
        </p:spPr>
        <p:txBody>
          <a:bodyPr/>
          <a:lstStyle/>
          <a:p>
            <a:r>
              <a:rPr lang="es-ES" dirty="0" err="1" smtClean="0"/>
              <a:t>It</a:t>
            </a:r>
            <a:r>
              <a:rPr lang="es-ES" dirty="0" smtClean="0"/>
              <a:t> </a:t>
            </a:r>
            <a:r>
              <a:rPr lang="es-ES" dirty="0" err="1" smtClean="0"/>
              <a:t>is</a:t>
            </a:r>
            <a:r>
              <a:rPr lang="es-ES" dirty="0" smtClean="0"/>
              <a:t> </a:t>
            </a:r>
            <a:r>
              <a:rPr lang="es-ES" dirty="0" err="1" smtClean="0"/>
              <a:t>the</a:t>
            </a:r>
            <a:r>
              <a:rPr lang="es-ES" dirty="0" smtClean="0"/>
              <a:t> </a:t>
            </a:r>
            <a:r>
              <a:rPr lang="es-ES" dirty="0" err="1" smtClean="0"/>
              <a:t>same</a:t>
            </a:r>
            <a:r>
              <a:rPr lang="es-ES" dirty="0" smtClean="0"/>
              <a:t> </a:t>
            </a:r>
            <a:r>
              <a:rPr lang="es-ES" dirty="0" err="1" smtClean="0"/>
              <a:t>with</a:t>
            </a:r>
            <a:r>
              <a:rPr lang="es-ES" dirty="0" smtClean="0"/>
              <a:t> </a:t>
            </a:r>
            <a:r>
              <a:rPr lang="es-ES" dirty="0" err="1" smtClean="0"/>
              <a:t>the</a:t>
            </a:r>
            <a:r>
              <a:rPr lang="es-ES" dirty="0" smtClean="0"/>
              <a:t> </a:t>
            </a:r>
            <a:r>
              <a:rPr lang="es-ES" dirty="0" err="1" smtClean="0"/>
              <a:t>violence</a:t>
            </a:r>
            <a:r>
              <a:rPr lang="es-ES" dirty="0" smtClean="0"/>
              <a:t>…</a:t>
            </a:r>
            <a:endParaRPr lang="es-MX" dirty="0"/>
          </a:p>
        </p:txBody>
      </p:sp>
      <p:sp>
        <p:nvSpPr>
          <p:cNvPr id="3" name="Marcador de contenido 2"/>
          <p:cNvSpPr>
            <a:spLocks noGrp="1"/>
          </p:cNvSpPr>
          <p:nvPr>
            <p:ph idx="1"/>
          </p:nvPr>
        </p:nvSpPr>
        <p:spPr/>
        <p:txBody>
          <a:bodyPr>
            <a:normAutofit/>
          </a:bodyPr>
          <a:lstStyle/>
          <a:p>
            <a:r>
              <a:rPr lang="es-ES" sz="2800" dirty="0" err="1" smtClean="0"/>
              <a:t>If</a:t>
            </a:r>
            <a:r>
              <a:rPr lang="es-ES" sz="2800" dirty="0" smtClean="0"/>
              <a:t> </a:t>
            </a:r>
            <a:r>
              <a:rPr lang="es-ES" sz="2800" dirty="0" err="1" smtClean="0"/>
              <a:t>we</a:t>
            </a:r>
            <a:r>
              <a:rPr lang="es-ES" sz="2800" dirty="0" smtClean="0"/>
              <a:t> </a:t>
            </a:r>
            <a:r>
              <a:rPr lang="es-ES" sz="2800" dirty="0" err="1" smtClean="0"/>
              <a:t>have</a:t>
            </a:r>
            <a:r>
              <a:rPr lang="es-ES" sz="2800" dirty="0" smtClean="0"/>
              <a:t> </a:t>
            </a:r>
            <a:r>
              <a:rPr lang="es-ES" sz="2800" dirty="0" err="1" smtClean="0"/>
              <a:t>our</a:t>
            </a:r>
            <a:r>
              <a:rPr lang="es-ES" sz="2800" dirty="0" smtClean="0"/>
              <a:t> </a:t>
            </a:r>
            <a:r>
              <a:rPr lang="es-ES" sz="2800" dirty="0" err="1" smtClean="0"/>
              <a:t>hand</a:t>
            </a:r>
            <a:r>
              <a:rPr lang="es-ES" sz="2800" dirty="0" smtClean="0"/>
              <a:t> in </a:t>
            </a:r>
            <a:r>
              <a:rPr lang="es-ES" sz="2800" dirty="0" err="1" smtClean="0"/>
              <a:t>the</a:t>
            </a:r>
            <a:r>
              <a:rPr lang="es-ES" sz="2800" dirty="0" smtClean="0"/>
              <a:t> </a:t>
            </a:r>
            <a:r>
              <a:rPr lang="es-ES" sz="2800" dirty="0" err="1" smtClean="0"/>
              <a:t>tip</a:t>
            </a:r>
            <a:r>
              <a:rPr lang="es-ES" sz="2800" dirty="0" smtClean="0"/>
              <a:t> </a:t>
            </a:r>
            <a:r>
              <a:rPr lang="es-ES" sz="2800" dirty="0"/>
              <a:t>o</a:t>
            </a:r>
            <a:r>
              <a:rPr lang="es-ES" sz="2800" dirty="0" smtClean="0"/>
              <a:t>f </a:t>
            </a:r>
            <a:r>
              <a:rPr lang="es-ES" sz="2800" dirty="0" err="1" smtClean="0"/>
              <a:t>our</a:t>
            </a:r>
            <a:r>
              <a:rPr lang="es-ES" sz="2800" dirty="0" smtClean="0"/>
              <a:t> </a:t>
            </a:r>
            <a:r>
              <a:rPr lang="es-ES" sz="2800" dirty="0" err="1" smtClean="0"/>
              <a:t>nose</a:t>
            </a:r>
            <a:r>
              <a:rPr lang="es-ES" sz="2800" dirty="0" smtClean="0"/>
              <a:t>, </a:t>
            </a:r>
            <a:r>
              <a:rPr lang="es-ES" sz="2800" dirty="0" err="1" smtClean="0"/>
              <a:t>we</a:t>
            </a:r>
            <a:r>
              <a:rPr lang="es-ES" sz="2800" dirty="0" smtClean="0"/>
              <a:t> can </a:t>
            </a:r>
            <a:r>
              <a:rPr lang="es-ES" sz="2800" dirty="0" err="1" smtClean="0"/>
              <a:t>not</a:t>
            </a:r>
            <a:r>
              <a:rPr lang="es-ES" sz="2800" dirty="0" smtClean="0"/>
              <a:t> </a:t>
            </a:r>
            <a:r>
              <a:rPr lang="es-ES" sz="2800" dirty="0" err="1" smtClean="0"/>
              <a:t>see</a:t>
            </a:r>
            <a:r>
              <a:rPr lang="es-ES" sz="2800" dirty="0" smtClean="0"/>
              <a:t> </a:t>
            </a:r>
            <a:r>
              <a:rPr lang="en-US" sz="2800" dirty="0"/>
              <a:t>How </a:t>
            </a:r>
            <a:r>
              <a:rPr lang="en-US" sz="2800" dirty="0" smtClean="0"/>
              <a:t>close </a:t>
            </a:r>
            <a:r>
              <a:rPr lang="en-US" sz="2800" dirty="0"/>
              <a:t>and so dangerous for our communities is violence, abuse, extortion, aggression</a:t>
            </a:r>
            <a:r>
              <a:rPr lang="en-US" sz="2800" dirty="0" smtClean="0"/>
              <a:t>...</a:t>
            </a:r>
          </a:p>
          <a:p>
            <a:r>
              <a:rPr lang="en-US" sz="2800" dirty="0"/>
              <a:t>When we hear about violence, abuse, insecurity, corruption and we don't react, it's like having the palm of </a:t>
            </a:r>
            <a:r>
              <a:rPr lang="en-US" sz="2800" dirty="0" smtClean="0"/>
              <a:t>our hand </a:t>
            </a:r>
            <a:r>
              <a:rPr lang="en-US" sz="2800" dirty="0"/>
              <a:t>on the tip of </a:t>
            </a:r>
            <a:r>
              <a:rPr lang="en-US" sz="2800" dirty="0" smtClean="0"/>
              <a:t>our </a:t>
            </a:r>
            <a:r>
              <a:rPr lang="en-US" sz="2800" dirty="0"/>
              <a:t>nose...</a:t>
            </a:r>
          </a:p>
        </p:txBody>
      </p:sp>
    </p:spTree>
    <p:extLst>
      <p:ext uri="{BB962C8B-B14F-4D97-AF65-F5344CB8AC3E}">
        <p14:creationId xmlns:p14="http://schemas.microsoft.com/office/powerpoint/2010/main" val="257449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6109" y="162196"/>
            <a:ext cx="8911687" cy="780484"/>
          </a:xfrm>
        </p:spPr>
        <p:txBody>
          <a:bodyPr/>
          <a:lstStyle/>
          <a:p>
            <a:r>
              <a:rPr lang="es-ES" dirty="0" err="1" smtClean="0"/>
              <a:t>The</a:t>
            </a:r>
            <a:r>
              <a:rPr lang="es-ES" dirty="0" smtClean="0"/>
              <a:t> </a:t>
            </a:r>
            <a:r>
              <a:rPr lang="es-ES" dirty="0" err="1" smtClean="0"/>
              <a:t>situation</a:t>
            </a:r>
            <a:r>
              <a:rPr lang="es-ES" dirty="0" smtClean="0"/>
              <a:t> in </a:t>
            </a:r>
            <a:r>
              <a:rPr lang="es-ES" dirty="0" err="1" smtClean="0"/>
              <a:t>Mexico</a:t>
            </a:r>
            <a:r>
              <a:rPr lang="es-ES" dirty="0" smtClean="0"/>
              <a:t>.</a:t>
            </a:r>
            <a:endParaRPr lang="es-MX" dirty="0"/>
          </a:p>
        </p:txBody>
      </p:sp>
      <p:sp>
        <p:nvSpPr>
          <p:cNvPr id="3" name="Marcador de contenido 2"/>
          <p:cNvSpPr>
            <a:spLocks noGrp="1"/>
          </p:cNvSpPr>
          <p:nvPr>
            <p:ph idx="1"/>
          </p:nvPr>
        </p:nvSpPr>
        <p:spPr>
          <a:xfrm>
            <a:off x="1734532" y="1112363"/>
            <a:ext cx="9973559" cy="5354425"/>
          </a:xfrm>
        </p:spPr>
        <p:txBody>
          <a:bodyPr>
            <a:noAutofit/>
          </a:bodyPr>
          <a:lstStyle/>
          <a:p>
            <a:pPr algn="just">
              <a:spcBef>
                <a:spcPts val="0"/>
              </a:spcBef>
            </a:pPr>
            <a:r>
              <a:rPr lang="en-US" sz="2400" dirty="0"/>
              <a:t>Mexico is a country rich in culture, traditions, customs, food, dance, history, language, and religion.</a:t>
            </a:r>
          </a:p>
          <a:p>
            <a:pPr algn="just">
              <a:spcBef>
                <a:spcPts val="0"/>
              </a:spcBef>
            </a:pPr>
            <a:endParaRPr lang="en-US" sz="1200" dirty="0"/>
          </a:p>
          <a:p>
            <a:pPr algn="just">
              <a:spcBef>
                <a:spcPts val="0"/>
              </a:spcBef>
            </a:pPr>
            <a:r>
              <a:rPr lang="en-US" sz="2400" dirty="0"/>
              <a:t>However, the current situation is very complex and difficult.</a:t>
            </a:r>
          </a:p>
          <a:p>
            <a:pPr marL="0" indent="0" algn="just">
              <a:spcBef>
                <a:spcPts val="0"/>
              </a:spcBef>
              <a:buNone/>
            </a:pPr>
            <a:endParaRPr lang="en-US" sz="1200" dirty="0"/>
          </a:p>
          <a:p>
            <a:pPr algn="just">
              <a:spcBef>
                <a:spcPts val="0"/>
              </a:spcBef>
            </a:pPr>
            <a:r>
              <a:rPr lang="en-US" sz="2400" dirty="0"/>
              <a:t>The greatest challenges are related to the safety of ordinary citizens, the accountability of public officials, violence, disappearances for various reasons, organized crime, violence against women, the elderly, and indigenous communities, as well as impunity, theft, and widespread corruption.</a:t>
            </a:r>
          </a:p>
          <a:p>
            <a:pPr algn="just">
              <a:spcBef>
                <a:spcPts val="0"/>
              </a:spcBef>
            </a:pPr>
            <a:endParaRPr lang="en-US" sz="1200" dirty="0"/>
          </a:p>
          <a:p>
            <a:pPr algn="just">
              <a:spcBef>
                <a:spcPts val="0"/>
              </a:spcBef>
            </a:pPr>
            <a:r>
              <a:rPr lang="en-US" sz="2400" dirty="0"/>
              <a:t>What I heard at one of the meetings on preventing violence against women was very stark, and it began with a brutal </a:t>
            </a:r>
            <a:r>
              <a:rPr lang="en-US" sz="2400" dirty="0" smtClean="0"/>
              <a:t>statistic. The women that suffers violence in childhood, it is probably that they suffers violence in their relationships as adults…</a:t>
            </a:r>
            <a:endParaRPr lang="es-MX" sz="2400" dirty="0"/>
          </a:p>
        </p:txBody>
      </p:sp>
    </p:spTree>
    <p:extLst>
      <p:ext uri="{BB962C8B-B14F-4D97-AF65-F5344CB8AC3E}">
        <p14:creationId xmlns:p14="http://schemas.microsoft.com/office/powerpoint/2010/main" val="122416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6058" y="744717"/>
            <a:ext cx="5015059" cy="5194170"/>
          </a:xfrm>
        </p:spPr>
        <p:txBody>
          <a:bodyPr>
            <a:noAutofit/>
          </a:bodyPr>
          <a:lstStyle/>
          <a:p>
            <a:pPr lvl="0" algn="just">
              <a:spcBef>
                <a:spcPts val="0"/>
              </a:spcBef>
              <a:buClr>
                <a:srgbClr val="A53010"/>
              </a:buClr>
            </a:pPr>
            <a:r>
              <a:rPr lang="en-US" sz="2800" dirty="0" smtClean="0">
                <a:solidFill>
                  <a:prstClr val="black">
                    <a:lumMod val="75000"/>
                    <a:lumOff val="25000"/>
                  </a:prstClr>
                </a:solidFill>
              </a:rPr>
              <a:t>Also the </a:t>
            </a:r>
            <a:r>
              <a:rPr lang="en-US" sz="2800" dirty="0">
                <a:solidFill>
                  <a:prstClr val="black">
                    <a:lumMod val="75000"/>
                    <a:lumOff val="25000"/>
                  </a:prstClr>
                </a:solidFill>
              </a:rPr>
              <a:t>speaker said that organized crime and cartels need the state to survive. This is a reality that is more visible today than ever before.</a:t>
            </a:r>
            <a:endParaRPr lang="es-MX" sz="2800" dirty="0">
              <a:solidFill>
                <a:prstClr val="black">
                  <a:lumMod val="75000"/>
                  <a:lumOff val="25000"/>
                </a:prstClr>
              </a:solidFill>
            </a:endParaRPr>
          </a:p>
          <a:p>
            <a:pPr algn="just">
              <a:spcBef>
                <a:spcPts val="0"/>
              </a:spcBef>
            </a:pPr>
            <a:endParaRPr lang="en-US" sz="2400" dirty="0"/>
          </a:p>
          <a:p>
            <a:pPr algn="just">
              <a:spcBef>
                <a:spcPts val="0"/>
              </a:spcBef>
            </a:pPr>
            <a:r>
              <a:rPr lang="en-US" sz="2400" dirty="0" smtClean="0"/>
              <a:t>Currently, the </a:t>
            </a:r>
            <a:r>
              <a:rPr lang="en-US" sz="2400" dirty="0"/>
              <a:t>ministry in which different churches join </a:t>
            </a:r>
            <a:r>
              <a:rPr lang="en-US" sz="2400" dirty="0" smtClean="0"/>
              <a:t>efforts </a:t>
            </a:r>
            <a:r>
              <a:rPr lang="en-US" sz="2400" dirty="0"/>
              <a:t>and provide pastoral care is with groups searching for </a:t>
            </a:r>
            <a:r>
              <a:rPr lang="en-US" sz="2400" dirty="0" smtClean="0"/>
              <a:t>disappeared </a:t>
            </a:r>
            <a:r>
              <a:rPr lang="en-US" sz="2400" dirty="0"/>
              <a:t>persons</a:t>
            </a:r>
            <a:r>
              <a:rPr lang="en-US" sz="2200" dirty="0"/>
              <a:t>.</a:t>
            </a:r>
          </a:p>
          <a:p>
            <a:pPr algn="just">
              <a:spcBef>
                <a:spcPts val="0"/>
              </a:spcBef>
            </a:pPr>
            <a:endParaRPr lang="en-US" sz="2200" dirty="0"/>
          </a:p>
          <a:p>
            <a:pPr marL="0" indent="0" algn="just">
              <a:spcBef>
                <a:spcPts val="0"/>
              </a:spcBef>
              <a:buNone/>
            </a:pPr>
            <a:endParaRPr lang="en-US" sz="2200" dirty="0"/>
          </a:p>
        </p:txBody>
      </p:sp>
      <p:pic>
        <p:nvPicPr>
          <p:cNvPr id="4" name="Imagen 3"/>
          <p:cNvPicPr>
            <a:picLocks noChangeAspect="1"/>
          </p:cNvPicPr>
          <p:nvPr/>
        </p:nvPicPr>
        <p:blipFill>
          <a:blip r:embed="rId2"/>
          <a:stretch>
            <a:fillRect/>
          </a:stretch>
        </p:blipFill>
        <p:spPr>
          <a:xfrm>
            <a:off x="6540483" y="959080"/>
            <a:ext cx="5582387" cy="4181402"/>
          </a:xfrm>
          <a:prstGeom prst="rect">
            <a:avLst/>
          </a:prstGeom>
        </p:spPr>
      </p:pic>
    </p:spTree>
    <p:extLst>
      <p:ext uri="{BB962C8B-B14F-4D97-AF65-F5344CB8AC3E}">
        <p14:creationId xmlns:p14="http://schemas.microsoft.com/office/powerpoint/2010/main" val="56839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5958" y="725864"/>
            <a:ext cx="8915400" cy="1819373"/>
          </a:xfrm>
        </p:spPr>
        <p:txBody>
          <a:bodyPr/>
          <a:lstStyle/>
          <a:p>
            <a:pPr lvl="0" algn="just">
              <a:spcBef>
                <a:spcPts val="0"/>
              </a:spcBef>
              <a:buClr>
                <a:srgbClr val="A53010"/>
              </a:buClr>
            </a:pPr>
            <a:r>
              <a:rPr lang="en-US" sz="2200" dirty="0">
                <a:solidFill>
                  <a:prstClr val="black">
                    <a:lumMod val="75000"/>
                    <a:lumOff val="25000"/>
                  </a:prstClr>
                </a:solidFill>
              </a:rPr>
              <a:t>This is a sector largely neglected by the authorities, and there is a great deal of corruption. In other words, support doesn't reach the search groups, which further complicates the government's response.</a:t>
            </a:r>
          </a:p>
          <a:p>
            <a:pPr lvl="0" algn="just">
              <a:spcBef>
                <a:spcPts val="0"/>
              </a:spcBef>
              <a:buClr>
                <a:srgbClr val="A53010"/>
              </a:buClr>
            </a:pPr>
            <a:endParaRPr lang="en-US" sz="2200" dirty="0">
              <a:solidFill>
                <a:prstClr val="black">
                  <a:lumMod val="75000"/>
                  <a:lumOff val="25000"/>
                </a:prstClr>
              </a:solidFill>
            </a:endParaRPr>
          </a:p>
          <a:p>
            <a:endParaRPr lang="es-MX" dirty="0"/>
          </a:p>
        </p:txBody>
      </p:sp>
      <p:pic>
        <p:nvPicPr>
          <p:cNvPr id="4" name="Imagen 3"/>
          <p:cNvPicPr>
            <a:picLocks noChangeAspect="1"/>
          </p:cNvPicPr>
          <p:nvPr/>
        </p:nvPicPr>
        <p:blipFill>
          <a:blip r:embed="rId2"/>
          <a:stretch>
            <a:fillRect/>
          </a:stretch>
        </p:blipFill>
        <p:spPr>
          <a:xfrm>
            <a:off x="6947554" y="2309381"/>
            <a:ext cx="4590855" cy="3778346"/>
          </a:xfrm>
          <a:prstGeom prst="rect">
            <a:avLst/>
          </a:prstGeom>
        </p:spPr>
      </p:pic>
      <p:sp>
        <p:nvSpPr>
          <p:cNvPr id="5" name="CuadroTexto 4"/>
          <p:cNvSpPr txBox="1"/>
          <p:nvPr/>
        </p:nvSpPr>
        <p:spPr>
          <a:xfrm flipH="1">
            <a:off x="1365470" y="2545237"/>
            <a:ext cx="5054183" cy="4062651"/>
          </a:xfrm>
          <a:prstGeom prst="rect">
            <a:avLst/>
          </a:prstGeom>
          <a:noFill/>
        </p:spPr>
        <p:txBody>
          <a:bodyPr wrap="square" rtlCol="0">
            <a:spAutoFit/>
          </a:bodyPr>
          <a:lstStyle/>
          <a:p>
            <a:pPr lvl="0" algn="just" defTabSz="457200">
              <a:buClr>
                <a:srgbClr val="A53010"/>
              </a:buClr>
            </a:pPr>
            <a:r>
              <a:rPr lang="en-US" sz="2400" dirty="0" smtClean="0">
                <a:solidFill>
                  <a:prstClr val="black">
                    <a:lumMod val="75000"/>
                    <a:lumOff val="25000"/>
                  </a:prstClr>
                </a:solidFill>
              </a:rPr>
              <a:t>What </a:t>
            </a:r>
            <a:r>
              <a:rPr lang="en-US" sz="2400" dirty="0">
                <a:solidFill>
                  <a:prstClr val="black">
                    <a:lumMod val="75000"/>
                    <a:lumOff val="25000"/>
                  </a:prstClr>
                </a:solidFill>
              </a:rPr>
              <a:t>the mothers, above all, have done is organize themselves and obtain the necessary tools and supplies. They have followed up on the investigation files, and some mothers who have found the remains of their children, remain in the field, helping other mothers.</a:t>
            </a:r>
          </a:p>
          <a:p>
            <a:r>
              <a:rPr lang="es-ES" dirty="0" smtClean="0"/>
              <a:t>.</a:t>
            </a:r>
            <a:endParaRPr lang="es-MX" dirty="0"/>
          </a:p>
        </p:txBody>
      </p:sp>
    </p:spTree>
    <p:extLst>
      <p:ext uri="{BB962C8B-B14F-4D97-AF65-F5344CB8AC3E}">
        <p14:creationId xmlns:p14="http://schemas.microsoft.com/office/powerpoint/2010/main" val="239763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2006" y="227398"/>
            <a:ext cx="8911687" cy="1280890"/>
          </a:xfrm>
        </p:spPr>
        <p:txBody>
          <a:bodyPr/>
          <a:lstStyle/>
          <a:p>
            <a:r>
              <a:rPr lang="en-US" dirty="0"/>
              <a:t>Blessed are the peacemakers, for they will be called children of God.</a:t>
            </a:r>
            <a:endParaRPr lang="es-MX" dirty="0"/>
          </a:p>
        </p:txBody>
      </p:sp>
      <p:sp>
        <p:nvSpPr>
          <p:cNvPr id="3" name="Marcador de contenido 2"/>
          <p:cNvSpPr>
            <a:spLocks noGrp="1"/>
          </p:cNvSpPr>
          <p:nvPr>
            <p:ph idx="1"/>
          </p:nvPr>
        </p:nvSpPr>
        <p:spPr>
          <a:xfrm>
            <a:off x="1791091" y="1668544"/>
            <a:ext cx="9713519" cy="4826524"/>
          </a:xfrm>
        </p:spPr>
        <p:txBody>
          <a:bodyPr>
            <a:noAutofit/>
          </a:bodyPr>
          <a:lstStyle/>
          <a:p>
            <a:pPr marL="0" indent="0">
              <a:spcBef>
                <a:spcPts val="0"/>
              </a:spcBef>
              <a:buNone/>
            </a:pPr>
            <a:r>
              <a:rPr lang="en-US" sz="2400" dirty="0"/>
              <a:t>What does peace mean to me?</a:t>
            </a:r>
          </a:p>
          <a:p>
            <a:pPr>
              <a:spcBef>
                <a:spcPts val="0"/>
              </a:spcBef>
            </a:pPr>
            <a:endParaRPr lang="en-US" sz="2400" dirty="0"/>
          </a:p>
          <a:p>
            <a:pPr marL="0" indent="0">
              <a:spcBef>
                <a:spcPts val="0"/>
              </a:spcBef>
              <a:buNone/>
            </a:pPr>
            <a:r>
              <a:rPr lang="en-US" sz="2400" dirty="0"/>
              <a:t>How can I be a peacemaker today?</a:t>
            </a:r>
          </a:p>
          <a:p>
            <a:pPr>
              <a:spcBef>
                <a:spcPts val="0"/>
              </a:spcBef>
            </a:pPr>
            <a:endParaRPr lang="en-US" sz="2400" dirty="0"/>
          </a:p>
          <a:p>
            <a:pPr>
              <a:spcBef>
                <a:spcPts val="0"/>
              </a:spcBef>
            </a:pPr>
            <a:r>
              <a:rPr lang="en-US" sz="2400" dirty="0"/>
              <a:t>Peace is neither passivity nor indifference.</a:t>
            </a:r>
          </a:p>
          <a:p>
            <a:pPr marL="0" indent="0">
              <a:spcBef>
                <a:spcPts val="0"/>
              </a:spcBef>
              <a:buNone/>
            </a:pPr>
            <a:r>
              <a:rPr lang="en-US" sz="2400" dirty="0"/>
              <a:t>Christian peace is a spiritual, social, and communal task, and it involves:</a:t>
            </a:r>
          </a:p>
          <a:p>
            <a:pPr lvl="3">
              <a:spcBef>
                <a:spcPts val="0"/>
              </a:spcBef>
            </a:pPr>
            <a:r>
              <a:rPr lang="en-US" sz="2800" dirty="0"/>
              <a:t>Reconciliation/healing</a:t>
            </a:r>
          </a:p>
          <a:p>
            <a:pPr lvl="3">
              <a:spcBef>
                <a:spcPts val="0"/>
              </a:spcBef>
            </a:pPr>
            <a:r>
              <a:rPr lang="en-US" sz="2800" dirty="0"/>
              <a:t>Justice</a:t>
            </a:r>
          </a:p>
          <a:p>
            <a:pPr lvl="3">
              <a:spcBef>
                <a:spcPts val="0"/>
              </a:spcBef>
            </a:pPr>
            <a:r>
              <a:rPr lang="en-US" sz="2800" dirty="0"/>
              <a:t>Listening</a:t>
            </a:r>
          </a:p>
          <a:p>
            <a:pPr lvl="3">
              <a:spcBef>
                <a:spcPts val="0"/>
              </a:spcBef>
            </a:pPr>
            <a:r>
              <a:rPr lang="en-US" sz="2800" dirty="0"/>
              <a:t>Respect for human dignity</a:t>
            </a:r>
          </a:p>
          <a:p>
            <a:pPr lvl="3">
              <a:spcBef>
                <a:spcPts val="0"/>
              </a:spcBef>
            </a:pPr>
            <a:r>
              <a:rPr lang="en-US" sz="2800" dirty="0"/>
              <a:t>Protection of life</a:t>
            </a:r>
            <a:endParaRPr lang="es-MX" sz="2800" dirty="0"/>
          </a:p>
        </p:txBody>
      </p:sp>
    </p:spTree>
    <p:extLst>
      <p:ext uri="{BB962C8B-B14F-4D97-AF65-F5344CB8AC3E}">
        <p14:creationId xmlns:p14="http://schemas.microsoft.com/office/powerpoint/2010/main" val="305858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46152" y="235671"/>
            <a:ext cx="8915400" cy="2331218"/>
          </a:xfrm>
        </p:spPr>
        <p:txBody>
          <a:bodyPr/>
          <a:lstStyle/>
          <a:p>
            <a:pPr lvl="0" algn="just">
              <a:spcBef>
                <a:spcPts val="0"/>
              </a:spcBef>
              <a:buClr>
                <a:srgbClr val="A53010"/>
              </a:buClr>
            </a:pPr>
            <a:r>
              <a:rPr lang="en-US" sz="2200" dirty="0">
                <a:solidFill>
                  <a:prstClr val="black">
                    <a:lumMod val="75000"/>
                    <a:lumOff val="25000"/>
                  </a:prstClr>
                </a:solidFill>
              </a:rPr>
              <a:t>The greatest lesson learned from these groups is their capacity and willpower to move forward, to go against the current, against the authorities, against organized crime, against the harsh weather, against the sadness and despair of having a missing child, and to move forward with their faith and hope firmly in place.</a:t>
            </a:r>
            <a:endParaRPr lang="es-MX" sz="2200" dirty="0">
              <a:solidFill>
                <a:prstClr val="black">
                  <a:lumMod val="75000"/>
                  <a:lumOff val="25000"/>
                </a:prstClr>
              </a:solidFill>
            </a:endParaRPr>
          </a:p>
          <a:p>
            <a:endParaRPr lang="es-MX" dirty="0"/>
          </a:p>
        </p:txBody>
      </p:sp>
      <p:pic>
        <p:nvPicPr>
          <p:cNvPr id="4" name="Imagen 3"/>
          <p:cNvPicPr>
            <a:picLocks noChangeAspect="1"/>
          </p:cNvPicPr>
          <p:nvPr/>
        </p:nvPicPr>
        <p:blipFill>
          <a:blip r:embed="rId2"/>
          <a:stretch>
            <a:fillRect/>
          </a:stretch>
        </p:blipFill>
        <p:spPr>
          <a:xfrm>
            <a:off x="3167406" y="2434915"/>
            <a:ext cx="6513922" cy="4206652"/>
          </a:xfrm>
          <a:prstGeom prst="rect">
            <a:avLst/>
          </a:prstGeom>
        </p:spPr>
      </p:pic>
    </p:spTree>
    <p:extLst>
      <p:ext uri="{BB962C8B-B14F-4D97-AF65-F5344CB8AC3E}">
        <p14:creationId xmlns:p14="http://schemas.microsoft.com/office/powerpoint/2010/main" val="416966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Where</a:t>
            </a:r>
            <a:r>
              <a:rPr lang="es-ES" dirty="0" smtClean="0"/>
              <a:t> </a:t>
            </a:r>
            <a:r>
              <a:rPr lang="es-ES" dirty="0" err="1" smtClean="0"/>
              <a:t>is</a:t>
            </a:r>
            <a:r>
              <a:rPr lang="es-ES" dirty="0" smtClean="0"/>
              <a:t> </a:t>
            </a:r>
            <a:r>
              <a:rPr lang="es-ES" dirty="0" err="1" smtClean="0"/>
              <a:t>peace</a:t>
            </a:r>
            <a:r>
              <a:rPr lang="es-ES" dirty="0" smtClean="0"/>
              <a:t> in </a:t>
            </a:r>
            <a:r>
              <a:rPr lang="es-ES" dirty="0" err="1" smtClean="0"/>
              <a:t>the</a:t>
            </a:r>
            <a:r>
              <a:rPr lang="es-ES" dirty="0" smtClean="0"/>
              <a:t> </a:t>
            </a:r>
            <a:r>
              <a:rPr lang="es-ES" dirty="0" err="1" smtClean="0"/>
              <a:t>middle</a:t>
            </a:r>
            <a:r>
              <a:rPr lang="es-ES" dirty="0" smtClean="0"/>
              <a:t> of </a:t>
            </a:r>
            <a:r>
              <a:rPr lang="es-ES" dirty="0" err="1" smtClean="0"/>
              <a:t>all</a:t>
            </a:r>
            <a:r>
              <a:rPr lang="es-ES" dirty="0" smtClean="0"/>
              <a:t> of </a:t>
            </a:r>
            <a:r>
              <a:rPr lang="es-ES" dirty="0" err="1" smtClean="0"/>
              <a:t>this</a:t>
            </a:r>
            <a:r>
              <a:rPr lang="es-ES" dirty="0" smtClean="0"/>
              <a:t> </a:t>
            </a:r>
            <a:r>
              <a:rPr lang="es-ES" dirty="0" err="1" smtClean="0"/>
              <a:t>suffering</a:t>
            </a:r>
            <a:r>
              <a:rPr lang="es-ES" dirty="0" smtClean="0"/>
              <a:t> and </a:t>
            </a:r>
            <a:r>
              <a:rPr lang="es-ES" dirty="0" err="1" smtClean="0"/>
              <a:t>desolation</a:t>
            </a:r>
            <a:r>
              <a:rPr lang="es-ES" dirty="0"/>
              <a:t>?</a:t>
            </a:r>
            <a:endParaRPr lang="es-MX" dirty="0"/>
          </a:p>
        </p:txBody>
      </p:sp>
      <p:sp>
        <p:nvSpPr>
          <p:cNvPr id="3" name="Marcador de contenido 2"/>
          <p:cNvSpPr>
            <a:spLocks noGrp="1"/>
          </p:cNvSpPr>
          <p:nvPr>
            <p:ph idx="1"/>
          </p:nvPr>
        </p:nvSpPr>
        <p:spPr>
          <a:xfrm>
            <a:off x="1904214" y="2196444"/>
            <a:ext cx="9600398" cy="3714777"/>
          </a:xfrm>
        </p:spPr>
        <p:txBody>
          <a:bodyPr/>
          <a:lstStyle/>
          <a:p>
            <a:pPr marL="0" indent="0" algn="just">
              <a:buNone/>
            </a:pPr>
            <a:r>
              <a:rPr lang="en-US" sz="2400" dirty="0" smtClean="0"/>
              <a:t>Peace is the sign that these groups of organized people searching for their </a:t>
            </a:r>
            <a:r>
              <a:rPr lang="en-US" sz="2400" dirty="0" err="1" smtClean="0"/>
              <a:t>belovers</a:t>
            </a:r>
            <a:r>
              <a:rPr lang="en-US" sz="2400" dirty="0" smtClean="0"/>
              <a:t> make visible</a:t>
            </a:r>
            <a:r>
              <a:rPr lang="es-ES" sz="2400" dirty="0" smtClean="0"/>
              <a:t>.</a:t>
            </a:r>
          </a:p>
          <a:p>
            <a:pPr marL="0" indent="0" algn="just">
              <a:buNone/>
            </a:pPr>
            <a:r>
              <a:rPr lang="en-US" sz="2400" dirty="0"/>
              <a:t>How?</a:t>
            </a:r>
          </a:p>
          <a:p>
            <a:pPr marL="0" indent="0" algn="just">
              <a:buNone/>
            </a:pPr>
            <a:r>
              <a:rPr lang="en-US" sz="2400" dirty="0"/>
              <a:t>Waking up each day with the hope </a:t>
            </a:r>
            <a:r>
              <a:rPr lang="en-US" sz="2400" dirty="0" smtClean="0"/>
              <a:t>of find them, </a:t>
            </a:r>
            <a:r>
              <a:rPr lang="en-US" sz="2400" dirty="0"/>
              <a:t>walking side by side, listening to life stories and not </a:t>
            </a:r>
            <a:r>
              <a:rPr lang="en-US" sz="2400" dirty="0" smtClean="0"/>
              <a:t>re-victimizing </a:t>
            </a:r>
            <a:r>
              <a:rPr lang="en-US" sz="2400" dirty="0"/>
              <a:t>anyone, receiving the strength that comes from God, preserving the dignity of the search, and showing that faith and love are the energy to keep going.</a:t>
            </a:r>
            <a:endParaRPr lang="es-ES" sz="2400" dirty="0"/>
          </a:p>
          <a:p>
            <a:pPr marL="0" indent="0">
              <a:buNone/>
            </a:pPr>
            <a:endParaRPr lang="es-MX" dirty="0"/>
          </a:p>
        </p:txBody>
      </p:sp>
    </p:spTree>
    <p:extLst>
      <p:ext uri="{BB962C8B-B14F-4D97-AF65-F5344CB8AC3E}">
        <p14:creationId xmlns:p14="http://schemas.microsoft.com/office/powerpoint/2010/main" val="2745929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93286" y="446202"/>
            <a:ext cx="8915400" cy="3362227"/>
          </a:xfrm>
        </p:spPr>
        <p:txBody>
          <a:bodyPr>
            <a:normAutofit/>
          </a:bodyPr>
          <a:lstStyle/>
          <a:p>
            <a:pPr algn="just"/>
            <a:r>
              <a:rPr lang="en-US" sz="2800" dirty="0"/>
              <a:t>As a church, we have a responsibility and a commitment: to be present in the needs of the people; to listen with compassion and without prejudice; to reconcile and heal the old wounds of indifference and silence, of human exploitation and the exploitation of natural resources.</a:t>
            </a:r>
            <a:endParaRPr lang="es-MX"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965" y="3294865"/>
            <a:ext cx="5251908" cy="3087660"/>
          </a:xfrm>
          <a:prstGeom prst="rect">
            <a:avLst/>
          </a:prstGeom>
        </p:spPr>
      </p:pic>
    </p:spTree>
    <p:extLst>
      <p:ext uri="{BB962C8B-B14F-4D97-AF65-F5344CB8AC3E}">
        <p14:creationId xmlns:p14="http://schemas.microsoft.com/office/powerpoint/2010/main" val="193364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21567" y="983530"/>
            <a:ext cx="8915400" cy="3777622"/>
          </a:xfrm>
        </p:spPr>
        <p:txBody>
          <a:bodyPr>
            <a:normAutofit/>
          </a:bodyPr>
          <a:lstStyle/>
          <a:p>
            <a:pPr marL="0" indent="0" algn="just">
              <a:buNone/>
            </a:pPr>
            <a:r>
              <a:rPr lang="en-US" sz="3600" dirty="0"/>
              <a:t>The </a:t>
            </a:r>
            <a:r>
              <a:rPr lang="en-US" sz="3600" dirty="0" smtClean="0"/>
              <a:t>desire, the prayer </a:t>
            </a:r>
            <a:r>
              <a:rPr lang="en-US" sz="3600" dirty="0"/>
              <a:t>for </a:t>
            </a:r>
            <a:r>
              <a:rPr lang="en-US" sz="3600" dirty="0" smtClean="0"/>
              <a:t>peace…</a:t>
            </a:r>
          </a:p>
          <a:p>
            <a:pPr marL="0" indent="0" algn="just">
              <a:buNone/>
            </a:pPr>
            <a:endParaRPr lang="en-US" sz="3600" dirty="0" smtClean="0"/>
          </a:p>
          <a:p>
            <a:pPr marL="0" indent="0" algn="just">
              <a:buNone/>
            </a:pPr>
            <a:r>
              <a:rPr lang="en-US" sz="3600" dirty="0" smtClean="0"/>
              <a:t>If </a:t>
            </a:r>
            <a:r>
              <a:rPr lang="en-US" sz="3600" dirty="0"/>
              <a:t>it remains only in human effort, will not be enough; we need goodwill to achieve peace in the world.</a:t>
            </a:r>
            <a:endParaRPr lang="es-MX" sz="3600" dirty="0"/>
          </a:p>
        </p:txBody>
      </p:sp>
    </p:spTree>
    <p:extLst>
      <p:ext uri="{BB962C8B-B14F-4D97-AF65-F5344CB8AC3E}">
        <p14:creationId xmlns:p14="http://schemas.microsoft.com/office/powerpoint/2010/main" val="220740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00676" y="1407736"/>
            <a:ext cx="8915400" cy="2325278"/>
          </a:xfrm>
        </p:spPr>
        <p:txBody>
          <a:bodyPr>
            <a:normAutofit/>
          </a:bodyPr>
          <a:lstStyle/>
          <a:p>
            <a:pPr algn="just"/>
            <a:r>
              <a:rPr lang="en-US" sz="2800" dirty="0"/>
              <a:t>The peace of God, which </a:t>
            </a:r>
            <a:r>
              <a:rPr lang="en-US" sz="2800" dirty="0" smtClean="0"/>
              <a:t>passes </a:t>
            </a:r>
            <a:r>
              <a:rPr lang="en-US" sz="2800" dirty="0"/>
              <a:t>all understanding, keep your hearts and minds in the knowledge and love of God, and of his Son Jesus Christ our </a:t>
            </a:r>
            <a:r>
              <a:rPr lang="en-US" sz="2800" dirty="0" smtClean="0"/>
              <a:t>Lord. Amen.</a:t>
            </a:r>
            <a:endParaRPr lang="es-MX" sz="2800" dirty="0"/>
          </a:p>
        </p:txBody>
      </p:sp>
    </p:spTree>
    <p:extLst>
      <p:ext uri="{BB962C8B-B14F-4D97-AF65-F5344CB8AC3E}">
        <p14:creationId xmlns:p14="http://schemas.microsoft.com/office/powerpoint/2010/main" val="405602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4882" y="539268"/>
            <a:ext cx="4019730" cy="818191"/>
          </a:xfrm>
        </p:spPr>
        <p:txBody>
          <a:bodyPr/>
          <a:lstStyle/>
          <a:p>
            <a:r>
              <a:rPr lang="es-ES" dirty="0" err="1" smtClean="0"/>
              <a:t>Brief</a:t>
            </a:r>
            <a:r>
              <a:rPr lang="es-ES" dirty="0" smtClean="0"/>
              <a:t> </a:t>
            </a:r>
            <a:r>
              <a:rPr lang="es-ES" dirty="0" err="1" smtClean="0"/>
              <a:t>dinamic</a:t>
            </a:r>
            <a:endParaRPr lang="es-MX" dirty="0"/>
          </a:p>
        </p:txBody>
      </p:sp>
      <p:sp>
        <p:nvSpPr>
          <p:cNvPr id="3" name="Marcador de contenido 2"/>
          <p:cNvSpPr>
            <a:spLocks noGrp="1"/>
          </p:cNvSpPr>
          <p:nvPr>
            <p:ph idx="1"/>
          </p:nvPr>
        </p:nvSpPr>
        <p:spPr>
          <a:xfrm>
            <a:off x="2130458" y="1357459"/>
            <a:ext cx="9374154" cy="5099901"/>
          </a:xfrm>
        </p:spPr>
        <p:txBody>
          <a:bodyPr>
            <a:normAutofit/>
          </a:bodyPr>
          <a:lstStyle/>
          <a:p>
            <a:r>
              <a:rPr lang="en-US" sz="2800" dirty="0"/>
              <a:t>The Sign of </a:t>
            </a:r>
            <a:r>
              <a:rPr lang="en-US" sz="2800" dirty="0" smtClean="0"/>
              <a:t>Peace</a:t>
            </a:r>
          </a:p>
          <a:p>
            <a:endParaRPr lang="en-US" sz="2800" dirty="0"/>
          </a:p>
          <a:p>
            <a:pPr marL="0" indent="0">
              <a:buNone/>
            </a:pPr>
            <a:r>
              <a:rPr lang="en-US" sz="2800" dirty="0"/>
              <a:t>Walk around in silence</a:t>
            </a:r>
          </a:p>
          <a:p>
            <a:pPr marL="0" indent="0">
              <a:buNone/>
            </a:pPr>
            <a:r>
              <a:rPr lang="en-US" sz="2800" dirty="0"/>
              <a:t>Then, when you meet someone, </a:t>
            </a:r>
            <a:r>
              <a:rPr lang="en-US" sz="2800" dirty="0" smtClean="0"/>
              <a:t>look at </a:t>
            </a:r>
            <a:r>
              <a:rPr lang="en-US" sz="2800" dirty="0"/>
              <a:t>them in the eyes</a:t>
            </a:r>
          </a:p>
          <a:p>
            <a:pPr marL="0" indent="0">
              <a:buNone/>
            </a:pPr>
            <a:r>
              <a:rPr lang="en-US" sz="2800" dirty="0"/>
              <a:t>Shake hands respectfully</a:t>
            </a:r>
          </a:p>
          <a:p>
            <a:pPr marL="0" indent="0">
              <a:buNone/>
            </a:pPr>
            <a:r>
              <a:rPr lang="en-US" sz="2800" dirty="0" smtClean="0"/>
              <a:t>And say</a:t>
            </a:r>
            <a:r>
              <a:rPr lang="en-US" sz="2800" dirty="0"/>
              <a:t>:</a:t>
            </a:r>
          </a:p>
          <a:p>
            <a:pPr marL="0" indent="0">
              <a:buNone/>
            </a:pPr>
            <a:r>
              <a:rPr lang="en-US" sz="2800" dirty="0"/>
              <a:t>Peace be with you</a:t>
            </a:r>
          </a:p>
          <a:p>
            <a:pPr marL="0" indent="0">
              <a:buNone/>
            </a:pPr>
            <a:r>
              <a:rPr lang="en-US" sz="2800" dirty="0"/>
              <a:t>May God grant you peace</a:t>
            </a:r>
            <a:endParaRPr lang="es-MX" sz="2800" dirty="0"/>
          </a:p>
        </p:txBody>
      </p:sp>
    </p:spTree>
    <p:extLst>
      <p:ext uri="{BB962C8B-B14F-4D97-AF65-F5344CB8AC3E}">
        <p14:creationId xmlns:p14="http://schemas.microsoft.com/office/powerpoint/2010/main" val="108382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15835" y="615883"/>
            <a:ext cx="8204479" cy="5332430"/>
          </a:xfrm>
        </p:spPr>
        <p:txBody>
          <a:bodyPr>
            <a:normAutofit/>
          </a:bodyPr>
          <a:lstStyle/>
          <a:p>
            <a:pPr lvl="0">
              <a:buClr>
                <a:srgbClr val="A53010"/>
              </a:buClr>
            </a:pPr>
            <a:r>
              <a:rPr lang="en-US" sz="3200" dirty="0">
                <a:solidFill>
                  <a:prstClr val="black">
                    <a:lumMod val="75000"/>
                    <a:lumOff val="25000"/>
                  </a:prstClr>
                </a:solidFill>
              </a:rPr>
              <a:t>How we feel</a:t>
            </a:r>
          </a:p>
          <a:p>
            <a:pPr lvl="0">
              <a:buClr>
                <a:srgbClr val="A53010"/>
              </a:buClr>
            </a:pPr>
            <a:r>
              <a:rPr lang="en-US" sz="3200" dirty="0" smtClean="0">
                <a:solidFill>
                  <a:prstClr val="black">
                    <a:lumMod val="75000"/>
                    <a:lumOff val="25000"/>
                  </a:prstClr>
                </a:solidFill>
              </a:rPr>
              <a:t>It is </a:t>
            </a:r>
            <a:r>
              <a:rPr lang="en-US" sz="3200" dirty="0">
                <a:solidFill>
                  <a:prstClr val="black">
                    <a:lumMod val="75000"/>
                    <a:lumOff val="25000"/>
                  </a:prstClr>
                </a:solidFill>
              </a:rPr>
              <a:t>easy to spread peace</a:t>
            </a:r>
          </a:p>
          <a:p>
            <a:pPr lvl="0">
              <a:buClr>
                <a:srgbClr val="A53010"/>
              </a:buClr>
            </a:pPr>
            <a:r>
              <a:rPr lang="en-US" sz="3200" dirty="0">
                <a:solidFill>
                  <a:prstClr val="black">
                    <a:lumMod val="75000"/>
                    <a:lumOff val="25000"/>
                  </a:prstClr>
                </a:solidFill>
              </a:rPr>
              <a:t>What changes when we look at each other with </a:t>
            </a:r>
            <a:r>
              <a:rPr lang="en-US" sz="3200" dirty="0" smtClean="0">
                <a:solidFill>
                  <a:prstClr val="black">
                    <a:lumMod val="75000"/>
                    <a:lumOff val="25000"/>
                  </a:prstClr>
                </a:solidFill>
              </a:rPr>
              <a:t>respect</a:t>
            </a:r>
          </a:p>
          <a:p>
            <a:pPr lvl="0">
              <a:buClr>
                <a:srgbClr val="A53010"/>
              </a:buClr>
            </a:pPr>
            <a:endParaRPr lang="en-US" sz="3200" dirty="0">
              <a:solidFill>
                <a:prstClr val="black">
                  <a:lumMod val="75000"/>
                  <a:lumOff val="25000"/>
                </a:prstClr>
              </a:solidFill>
            </a:endParaRPr>
          </a:p>
          <a:p>
            <a:pPr lvl="0">
              <a:buClr>
                <a:srgbClr val="A53010"/>
              </a:buClr>
            </a:pPr>
            <a:endParaRPr lang="en-US" sz="3200" dirty="0" smtClean="0">
              <a:solidFill>
                <a:prstClr val="black">
                  <a:lumMod val="75000"/>
                  <a:lumOff val="25000"/>
                </a:prstClr>
              </a:solidFill>
            </a:endParaRPr>
          </a:p>
          <a:p>
            <a:pPr lvl="0">
              <a:buClr>
                <a:srgbClr val="A53010"/>
              </a:buClr>
            </a:pPr>
            <a:r>
              <a:rPr lang="en-US" sz="2800" dirty="0"/>
              <a:t>We are all seeking peace: with ourselves, with our neighbors, with the entire universe</a:t>
            </a:r>
            <a:endParaRPr lang="es-MX" sz="2800" dirty="0"/>
          </a:p>
        </p:txBody>
      </p:sp>
    </p:spTree>
    <p:extLst>
      <p:ext uri="{BB962C8B-B14F-4D97-AF65-F5344CB8AC3E}">
        <p14:creationId xmlns:p14="http://schemas.microsoft.com/office/powerpoint/2010/main" val="76017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a:t>Biblical</a:t>
            </a:r>
            <a:r>
              <a:rPr lang="es-MX" dirty="0"/>
              <a:t> </a:t>
            </a:r>
            <a:r>
              <a:rPr lang="es-MX" dirty="0" err="1"/>
              <a:t>passage</a:t>
            </a:r>
            <a:r>
              <a:rPr lang="es-MX" dirty="0"/>
              <a:t> </a:t>
            </a:r>
            <a:r>
              <a:rPr lang="es-MX" dirty="0" smtClean="0"/>
              <a:t>Saint John </a:t>
            </a:r>
            <a:r>
              <a:rPr lang="es-MX" dirty="0"/>
              <a:t>20:19-22</a:t>
            </a:r>
          </a:p>
        </p:txBody>
      </p:sp>
      <p:sp>
        <p:nvSpPr>
          <p:cNvPr id="3" name="Marcador de contenido 2"/>
          <p:cNvSpPr>
            <a:spLocks noGrp="1"/>
          </p:cNvSpPr>
          <p:nvPr>
            <p:ph idx="1"/>
          </p:nvPr>
        </p:nvSpPr>
        <p:spPr>
          <a:xfrm>
            <a:off x="2136725" y="1520858"/>
            <a:ext cx="8915400" cy="4813954"/>
          </a:xfrm>
        </p:spPr>
        <p:txBody>
          <a:bodyPr>
            <a:noAutofit/>
          </a:bodyPr>
          <a:lstStyle/>
          <a:p>
            <a:pPr algn="just"/>
            <a:r>
              <a:rPr lang="en-US" sz="2800" dirty="0"/>
              <a:t>The passage in </a:t>
            </a:r>
            <a:r>
              <a:rPr lang="en-US" sz="2800" dirty="0" smtClean="0"/>
              <a:t>Saint John </a:t>
            </a:r>
            <a:r>
              <a:rPr lang="en-US" sz="2800" dirty="0"/>
              <a:t>20:19-22 is one of the great biblical teachings on Christian peace. It is not simply about the absence of conflict, but about the peace that comes from encountering the risen Christ and that transforms people into instruments of reconciliation.</a:t>
            </a:r>
          </a:p>
          <a:p>
            <a:pPr algn="just"/>
            <a:endParaRPr lang="en-US" sz="2800" dirty="0"/>
          </a:p>
          <a:p>
            <a:pPr algn="just"/>
            <a:r>
              <a:rPr lang="en-US" sz="2800" dirty="0"/>
              <a:t>"The Peace of the Risen Christ and Our Mission to Build </a:t>
            </a:r>
            <a:r>
              <a:rPr lang="en-US" sz="2800" dirty="0" smtClean="0"/>
              <a:t>Peace”</a:t>
            </a:r>
            <a:endParaRPr lang="es-ES" sz="2800" dirty="0"/>
          </a:p>
        </p:txBody>
      </p:sp>
    </p:spTree>
    <p:extLst>
      <p:ext uri="{BB962C8B-B14F-4D97-AF65-F5344CB8AC3E}">
        <p14:creationId xmlns:p14="http://schemas.microsoft.com/office/powerpoint/2010/main" val="423839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55043" y="424205"/>
            <a:ext cx="9449569" cy="6108569"/>
          </a:xfrm>
        </p:spPr>
        <p:txBody>
          <a:bodyPr>
            <a:noAutofit/>
          </a:bodyPr>
          <a:lstStyle/>
          <a:p>
            <a:pPr marL="0" indent="0" algn="just">
              <a:spcBef>
                <a:spcPts val="0"/>
              </a:spcBef>
              <a:buNone/>
            </a:pPr>
            <a:r>
              <a:rPr lang="en-US" sz="2000" dirty="0"/>
              <a:t>“Peace be with you. As the Father has sent me, so I send you.” And when he had said this, he breathed on them and said, “Receive the Holy Spirit.”</a:t>
            </a:r>
          </a:p>
          <a:p>
            <a:pPr algn="just">
              <a:spcBef>
                <a:spcPts val="0"/>
              </a:spcBef>
            </a:pPr>
            <a:endParaRPr lang="en-US" sz="2400" dirty="0"/>
          </a:p>
          <a:p>
            <a:pPr marL="0" indent="0" algn="just">
              <a:spcBef>
                <a:spcPts val="0"/>
              </a:spcBef>
              <a:buNone/>
            </a:pPr>
            <a:r>
              <a:rPr lang="en-US" sz="2400" dirty="0" smtClean="0"/>
              <a:t>Context </a:t>
            </a:r>
            <a:r>
              <a:rPr lang="en-US" sz="2400" dirty="0"/>
              <a:t>of the </a:t>
            </a:r>
            <a:r>
              <a:rPr lang="en-US" sz="2400" dirty="0" smtClean="0"/>
              <a:t>passage</a:t>
            </a:r>
          </a:p>
          <a:p>
            <a:pPr marL="514350" indent="-514350" algn="just">
              <a:spcBef>
                <a:spcPts val="0"/>
              </a:spcBef>
              <a:buAutoNum type="romanUcPeriod"/>
            </a:pPr>
            <a:endParaRPr lang="en-US" sz="1200" dirty="0"/>
          </a:p>
          <a:p>
            <a:pPr marL="0" indent="0" algn="just">
              <a:spcBef>
                <a:spcPts val="0"/>
              </a:spcBef>
              <a:buNone/>
            </a:pPr>
            <a:r>
              <a:rPr lang="en-US" sz="2400" dirty="0"/>
              <a:t>The disciples are locked away in fear. They have witnessed the passion and death of Jesus, and now they experience uncertainty, sadness, and fear.</a:t>
            </a:r>
          </a:p>
          <a:p>
            <a:pPr marL="0" indent="0" algn="just">
              <a:spcBef>
                <a:spcPts val="0"/>
              </a:spcBef>
              <a:buNone/>
            </a:pPr>
            <a:r>
              <a:rPr lang="en-US" sz="2400" dirty="0"/>
              <a:t>It is in this context that the Risen Christ appears.</a:t>
            </a:r>
          </a:p>
          <a:p>
            <a:pPr algn="just">
              <a:spcBef>
                <a:spcPts val="0"/>
              </a:spcBef>
            </a:pPr>
            <a:endParaRPr lang="en-US" sz="2400" dirty="0"/>
          </a:p>
          <a:p>
            <a:pPr marL="0" indent="0" algn="just">
              <a:spcBef>
                <a:spcPts val="0"/>
              </a:spcBef>
              <a:buNone/>
            </a:pPr>
            <a:r>
              <a:rPr lang="en-US" sz="2400" dirty="0"/>
              <a:t>It is important to note that Jesus does not begin with a </a:t>
            </a:r>
            <a:r>
              <a:rPr lang="en-US" sz="2400" dirty="0" smtClean="0"/>
              <a:t>reproach or a complaint </a:t>
            </a:r>
            <a:r>
              <a:rPr lang="en-US" sz="2400" dirty="0"/>
              <a:t>for having abandoned him, but with a greeting full of mercy:</a:t>
            </a:r>
          </a:p>
          <a:p>
            <a:pPr algn="just">
              <a:spcBef>
                <a:spcPts val="0"/>
              </a:spcBef>
            </a:pPr>
            <a:endParaRPr lang="en-US" sz="2400" dirty="0"/>
          </a:p>
          <a:p>
            <a:pPr marL="0" indent="0" algn="just">
              <a:spcBef>
                <a:spcPts val="0"/>
              </a:spcBef>
              <a:buNone/>
            </a:pPr>
            <a:r>
              <a:rPr lang="en-US" sz="2400" dirty="0"/>
              <a:t>“Peace be with you.”</a:t>
            </a:r>
          </a:p>
          <a:p>
            <a:pPr algn="just">
              <a:spcBef>
                <a:spcPts val="0"/>
              </a:spcBef>
            </a:pPr>
            <a:endParaRPr lang="en-US" sz="2400" dirty="0"/>
          </a:p>
          <a:p>
            <a:pPr marL="0" indent="0" algn="just">
              <a:spcBef>
                <a:spcPts val="0"/>
              </a:spcBef>
              <a:buNone/>
            </a:pPr>
            <a:r>
              <a:rPr lang="en-US" sz="2400" dirty="0"/>
              <a:t>The first word of the Risen </a:t>
            </a:r>
            <a:r>
              <a:rPr lang="en-US" sz="2400" dirty="0" smtClean="0"/>
              <a:t>One to his disciples </a:t>
            </a:r>
            <a:r>
              <a:rPr lang="en-US" sz="2400" dirty="0"/>
              <a:t>is PEACE.</a:t>
            </a:r>
            <a:endParaRPr lang="es-MX" sz="2400" dirty="0"/>
          </a:p>
        </p:txBody>
      </p:sp>
    </p:spTree>
    <p:extLst>
      <p:ext uri="{BB962C8B-B14F-4D97-AF65-F5344CB8AC3E}">
        <p14:creationId xmlns:p14="http://schemas.microsoft.com/office/powerpoint/2010/main" val="415513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06251" y="358219"/>
            <a:ext cx="9916997" cy="6004874"/>
          </a:xfrm>
        </p:spPr>
        <p:txBody>
          <a:bodyPr>
            <a:noAutofit/>
          </a:bodyPr>
          <a:lstStyle/>
          <a:p>
            <a:pPr marL="0" indent="0">
              <a:spcBef>
                <a:spcPts val="0"/>
              </a:spcBef>
              <a:buNone/>
            </a:pPr>
            <a:r>
              <a:rPr lang="en-US" sz="2000" dirty="0"/>
              <a:t>Often our communities also live in isolation:</a:t>
            </a:r>
          </a:p>
          <a:p>
            <a:pPr>
              <a:spcBef>
                <a:spcPts val="0"/>
              </a:spcBef>
            </a:pPr>
            <a:r>
              <a:rPr lang="en-US" sz="2000" dirty="0"/>
              <a:t>Because of fear. Because of conflict.</a:t>
            </a:r>
          </a:p>
          <a:p>
            <a:pPr>
              <a:spcBef>
                <a:spcPts val="0"/>
              </a:spcBef>
            </a:pPr>
            <a:r>
              <a:rPr lang="en-US" sz="2000" dirty="0"/>
              <a:t>Because of past wounds. Because of family divisions.</a:t>
            </a:r>
          </a:p>
          <a:p>
            <a:pPr>
              <a:spcBef>
                <a:spcPts val="0"/>
              </a:spcBef>
            </a:pPr>
            <a:endParaRPr lang="en-US" sz="2000" dirty="0"/>
          </a:p>
          <a:p>
            <a:pPr marL="0" indent="0">
              <a:spcBef>
                <a:spcPts val="0"/>
              </a:spcBef>
              <a:buNone/>
            </a:pPr>
            <a:r>
              <a:rPr lang="en-US" sz="2000" dirty="0"/>
              <a:t>Christ continues to enter into these realities to offer his peace.</a:t>
            </a:r>
          </a:p>
          <a:p>
            <a:pPr>
              <a:spcBef>
                <a:spcPts val="0"/>
              </a:spcBef>
            </a:pPr>
            <a:endParaRPr lang="en-US" sz="2000" dirty="0"/>
          </a:p>
          <a:p>
            <a:pPr>
              <a:spcBef>
                <a:spcPts val="0"/>
              </a:spcBef>
            </a:pPr>
            <a:r>
              <a:rPr lang="en-US" sz="2000" dirty="0"/>
              <a:t>What does peace mean according to Jesus?</a:t>
            </a:r>
          </a:p>
          <a:p>
            <a:pPr>
              <a:spcBef>
                <a:spcPts val="0"/>
              </a:spcBef>
            </a:pPr>
            <a:endParaRPr lang="en-US" sz="2000" dirty="0"/>
          </a:p>
          <a:p>
            <a:pPr>
              <a:spcBef>
                <a:spcPts val="0"/>
              </a:spcBef>
            </a:pPr>
            <a:r>
              <a:rPr lang="en-US" sz="2000" dirty="0"/>
              <a:t>The biblical word "Shalom" means much more than tranquility</a:t>
            </a:r>
            <a:r>
              <a:rPr lang="en-US" sz="2000" dirty="0" smtClean="0"/>
              <a:t>. It has to do with the wellbeing. </a:t>
            </a:r>
            <a:endParaRPr lang="en-US" sz="2000" dirty="0"/>
          </a:p>
          <a:p>
            <a:pPr>
              <a:spcBef>
                <a:spcPts val="0"/>
              </a:spcBef>
            </a:pPr>
            <a:endParaRPr lang="en-US" sz="2000" dirty="0"/>
          </a:p>
          <a:p>
            <a:pPr marL="0" indent="0">
              <a:spcBef>
                <a:spcPts val="0"/>
              </a:spcBef>
              <a:buNone/>
            </a:pPr>
            <a:r>
              <a:rPr lang="en-US" sz="2000" dirty="0" smtClean="0"/>
              <a:t>And it </a:t>
            </a:r>
            <a:r>
              <a:rPr lang="en-US" sz="2000" dirty="0"/>
              <a:t>implies:</a:t>
            </a:r>
          </a:p>
          <a:p>
            <a:pPr>
              <a:spcBef>
                <a:spcPts val="0"/>
              </a:spcBef>
            </a:pPr>
            <a:r>
              <a:rPr lang="en-US" sz="2000" dirty="0"/>
              <a:t>Fullness. Harmony with God. Reconciliation with others</a:t>
            </a:r>
            <a:r>
              <a:rPr lang="en-US" sz="2000" dirty="0" smtClean="0"/>
              <a:t>. Inner </a:t>
            </a:r>
            <a:r>
              <a:rPr lang="en-US" sz="2000" dirty="0"/>
              <a:t>integrity. Abundant life.</a:t>
            </a:r>
          </a:p>
          <a:p>
            <a:pPr>
              <a:spcBef>
                <a:spcPts val="0"/>
              </a:spcBef>
            </a:pPr>
            <a:endParaRPr lang="en-US" sz="2000" dirty="0"/>
          </a:p>
          <a:p>
            <a:pPr>
              <a:spcBef>
                <a:spcPts val="0"/>
              </a:spcBef>
            </a:pPr>
            <a:r>
              <a:rPr lang="en-US" sz="2000" dirty="0"/>
              <a:t>The peace of Christ is not a fleeting emotion.</a:t>
            </a:r>
          </a:p>
          <a:p>
            <a:pPr>
              <a:spcBef>
                <a:spcPts val="0"/>
              </a:spcBef>
            </a:pPr>
            <a:endParaRPr lang="en-US" sz="2000" dirty="0"/>
          </a:p>
          <a:p>
            <a:pPr>
              <a:spcBef>
                <a:spcPts val="0"/>
              </a:spcBef>
            </a:pPr>
            <a:r>
              <a:rPr lang="en-US" sz="2000" dirty="0"/>
              <a:t>It is a gift that springs from victory over sin and death.</a:t>
            </a:r>
            <a:endParaRPr lang="es-MX" sz="2000" dirty="0"/>
          </a:p>
        </p:txBody>
      </p:sp>
    </p:spTree>
    <p:extLst>
      <p:ext uri="{BB962C8B-B14F-4D97-AF65-F5344CB8AC3E}">
        <p14:creationId xmlns:p14="http://schemas.microsoft.com/office/powerpoint/2010/main" val="418927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83322" y="292231"/>
            <a:ext cx="9426805" cy="6023727"/>
          </a:xfrm>
        </p:spPr>
        <p:txBody>
          <a:bodyPr>
            <a:normAutofit/>
          </a:bodyPr>
          <a:lstStyle/>
          <a:p>
            <a:pPr marL="0" indent="0">
              <a:spcBef>
                <a:spcPts val="0"/>
              </a:spcBef>
              <a:buNone/>
            </a:pPr>
            <a:r>
              <a:rPr lang="en-US" sz="2800" dirty="0"/>
              <a:t>How does Jesus make peace?</a:t>
            </a:r>
          </a:p>
          <a:p>
            <a:pPr marL="0" indent="0">
              <a:spcBef>
                <a:spcPts val="0"/>
              </a:spcBef>
              <a:buNone/>
            </a:pPr>
            <a:r>
              <a:rPr lang="en-US" sz="2800" dirty="0"/>
              <a:t>Let's look at the actions of the Risen Lord.</a:t>
            </a:r>
          </a:p>
          <a:p>
            <a:pPr>
              <a:spcBef>
                <a:spcPts val="0"/>
              </a:spcBef>
            </a:pPr>
            <a:endParaRPr lang="en-US" sz="2800" dirty="0"/>
          </a:p>
          <a:p>
            <a:pPr>
              <a:spcBef>
                <a:spcPts val="0"/>
              </a:spcBef>
            </a:pPr>
            <a:r>
              <a:rPr lang="en-US" sz="2800" dirty="0"/>
              <a:t>1. He makes himself present.</a:t>
            </a:r>
          </a:p>
          <a:p>
            <a:pPr marL="0" indent="0">
              <a:spcBef>
                <a:spcPts val="0"/>
              </a:spcBef>
              <a:buNone/>
            </a:pPr>
            <a:r>
              <a:rPr lang="en-US" sz="2800" dirty="0"/>
              <a:t>Jesus enters where his disciples are. </a:t>
            </a:r>
            <a:endParaRPr lang="en-US" sz="2800" dirty="0" smtClean="0"/>
          </a:p>
          <a:p>
            <a:pPr marL="0" indent="0">
              <a:spcBef>
                <a:spcPts val="0"/>
              </a:spcBef>
              <a:buNone/>
            </a:pPr>
            <a:r>
              <a:rPr lang="en-US" sz="2800" dirty="0" smtClean="0"/>
              <a:t>Peace </a:t>
            </a:r>
            <a:r>
              <a:rPr lang="en-US" sz="2800" dirty="0"/>
              <a:t>begins with presence.</a:t>
            </a:r>
          </a:p>
          <a:p>
            <a:pPr>
              <a:spcBef>
                <a:spcPts val="0"/>
              </a:spcBef>
            </a:pPr>
            <a:endParaRPr lang="en-US" sz="2800" dirty="0"/>
          </a:p>
          <a:p>
            <a:pPr marL="0" indent="0">
              <a:spcBef>
                <a:spcPts val="0"/>
              </a:spcBef>
              <a:buNone/>
            </a:pPr>
            <a:r>
              <a:rPr lang="en-US" sz="2800" dirty="0"/>
              <a:t>Many times we want to resolve conflicts from afar, but Jesus teaches us to draw near</a:t>
            </a:r>
            <a:r>
              <a:rPr lang="en-US" sz="2800" dirty="0" smtClean="0"/>
              <a:t>.</a:t>
            </a:r>
          </a:p>
          <a:p>
            <a:pPr marL="0" indent="0">
              <a:spcBef>
                <a:spcPts val="0"/>
              </a:spcBef>
              <a:buNone/>
            </a:pPr>
            <a:endParaRPr lang="en-US" sz="2800" dirty="0"/>
          </a:p>
          <a:p>
            <a:pPr marL="0" indent="0">
              <a:spcBef>
                <a:spcPts val="0"/>
              </a:spcBef>
              <a:buNone/>
            </a:pPr>
            <a:r>
              <a:rPr lang="en-US" sz="2800" dirty="0"/>
              <a:t>We make peace when we:</a:t>
            </a:r>
          </a:p>
          <a:p>
            <a:pPr marL="0" indent="0">
              <a:spcBef>
                <a:spcPts val="0"/>
              </a:spcBef>
              <a:buNone/>
            </a:pPr>
            <a:r>
              <a:rPr lang="en-US" sz="2800" dirty="0"/>
              <a:t>Listen. Accompany. Visit.</a:t>
            </a:r>
          </a:p>
          <a:p>
            <a:pPr marL="0" indent="0">
              <a:spcBef>
                <a:spcPts val="0"/>
              </a:spcBef>
              <a:buNone/>
            </a:pPr>
            <a:r>
              <a:rPr lang="en-US" sz="2800" dirty="0"/>
              <a:t>Be present in the suffering of others.</a:t>
            </a:r>
          </a:p>
          <a:p>
            <a:pPr>
              <a:spcBef>
                <a:spcPts val="0"/>
              </a:spcBef>
            </a:pPr>
            <a:endParaRPr lang="en-US" sz="2000" dirty="0"/>
          </a:p>
        </p:txBody>
      </p:sp>
    </p:spTree>
    <p:extLst>
      <p:ext uri="{BB962C8B-B14F-4D97-AF65-F5344CB8AC3E}">
        <p14:creationId xmlns:p14="http://schemas.microsoft.com/office/powerpoint/2010/main" val="1727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spcBef>
                <a:spcPts val="0"/>
              </a:spcBef>
              <a:buClr>
                <a:srgbClr val="A53010"/>
              </a:buClr>
            </a:pPr>
            <a:r>
              <a:rPr lang="en-US" sz="2800" dirty="0">
                <a:solidFill>
                  <a:prstClr val="black">
                    <a:lumMod val="75000"/>
                    <a:lumOff val="25000"/>
                  </a:prstClr>
                </a:solidFill>
              </a:rPr>
              <a:t>2. He offers forgiveness rather than judgment.</a:t>
            </a:r>
          </a:p>
          <a:p>
            <a:pPr lvl="0">
              <a:spcBef>
                <a:spcPts val="0"/>
              </a:spcBef>
              <a:buClr>
                <a:srgbClr val="A53010"/>
              </a:buClr>
            </a:pPr>
            <a:endParaRPr lang="en-US" sz="2800" dirty="0">
              <a:solidFill>
                <a:prstClr val="black">
                  <a:lumMod val="75000"/>
                  <a:lumOff val="25000"/>
                </a:prstClr>
              </a:solidFill>
            </a:endParaRPr>
          </a:p>
          <a:p>
            <a:pPr marL="0" lvl="0" indent="0">
              <a:spcBef>
                <a:spcPts val="0"/>
              </a:spcBef>
              <a:buClr>
                <a:srgbClr val="A53010"/>
              </a:buClr>
              <a:buNone/>
            </a:pPr>
            <a:r>
              <a:rPr lang="en-US" sz="2800" dirty="0">
                <a:solidFill>
                  <a:prstClr val="black">
                    <a:lumMod val="75000"/>
                    <a:lumOff val="25000"/>
                  </a:prstClr>
                </a:solidFill>
              </a:rPr>
              <a:t>The disciples had fled.</a:t>
            </a:r>
          </a:p>
          <a:p>
            <a:pPr marL="0" lvl="0" indent="0">
              <a:spcBef>
                <a:spcPts val="0"/>
              </a:spcBef>
              <a:buClr>
                <a:srgbClr val="A53010"/>
              </a:buClr>
              <a:buNone/>
            </a:pPr>
            <a:r>
              <a:rPr lang="en-US" sz="2800" dirty="0">
                <a:solidFill>
                  <a:prstClr val="black">
                    <a:lumMod val="75000"/>
                    <a:lumOff val="25000"/>
                  </a:prstClr>
                </a:solidFill>
              </a:rPr>
              <a:t>However, Jesus does not condemn them.</a:t>
            </a:r>
          </a:p>
          <a:p>
            <a:pPr marL="0" lvl="0" indent="0">
              <a:spcBef>
                <a:spcPts val="0"/>
              </a:spcBef>
              <a:buClr>
                <a:srgbClr val="A53010"/>
              </a:buClr>
              <a:buNone/>
            </a:pPr>
            <a:r>
              <a:rPr lang="en-US" sz="2800" dirty="0">
                <a:solidFill>
                  <a:prstClr val="black">
                    <a:lumMod val="75000"/>
                    <a:lumOff val="25000"/>
                  </a:prstClr>
                </a:solidFill>
              </a:rPr>
              <a:t>He offers them </a:t>
            </a:r>
            <a:r>
              <a:rPr lang="en-US" sz="2800" dirty="0" smtClean="0">
                <a:solidFill>
                  <a:prstClr val="black">
                    <a:lumMod val="75000"/>
                    <a:lumOff val="25000"/>
                  </a:prstClr>
                </a:solidFill>
              </a:rPr>
              <a:t>PEACE.</a:t>
            </a:r>
            <a:endParaRPr lang="es-MX" sz="2400" dirty="0">
              <a:solidFill>
                <a:prstClr val="black">
                  <a:lumMod val="75000"/>
                  <a:lumOff val="25000"/>
                </a:prstClr>
              </a:solidFill>
            </a:endParaRPr>
          </a:p>
          <a:p>
            <a:endParaRPr lang="es-MX" dirty="0"/>
          </a:p>
        </p:txBody>
      </p:sp>
    </p:spTree>
    <p:extLst>
      <p:ext uri="{BB962C8B-B14F-4D97-AF65-F5344CB8AC3E}">
        <p14:creationId xmlns:p14="http://schemas.microsoft.com/office/powerpoint/2010/main" val="424162626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154</TotalTime>
  <Words>1511</Words>
  <Application>Microsoft Office PowerPoint</Application>
  <PresentationFormat>Panorámica</PresentationFormat>
  <Paragraphs>155</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Century Gothic</vt:lpstr>
      <vt:lpstr>Times New Roman</vt:lpstr>
      <vt:lpstr>Wingdings 3</vt:lpstr>
      <vt:lpstr>Espiral</vt:lpstr>
      <vt:lpstr>Presentación de PowerPoint</vt:lpstr>
      <vt:lpstr>Blessed are the peacemakers, for they will be called children of God.</vt:lpstr>
      <vt:lpstr>Brief dinamic</vt:lpstr>
      <vt:lpstr>Presentación de PowerPoint</vt:lpstr>
      <vt:lpstr>Biblical passage Saint John 20:19-22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It is the same with the violence…</vt:lpstr>
      <vt:lpstr>The situation in Mexico.</vt:lpstr>
      <vt:lpstr>Presentación de PowerPoint</vt:lpstr>
      <vt:lpstr>Presentación de PowerPoint</vt:lpstr>
      <vt:lpstr>Presentación de PowerPoint</vt:lpstr>
      <vt:lpstr>Where is peace in the middle of all of this suffering and desolation?</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Alba Sally Sue</dc:creator>
  <cp:lastModifiedBy>Alba Sally Sue</cp:lastModifiedBy>
  <cp:revision>16</cp:revision>
  <dcterms:created xsi:type="dcterms:W3CDTF">2026-06-02T18:45:06Z</dcterms:created>
  <dcterms:modified xsi:type="dcterms:W3CDTF">2026-06-02T21:20:05Z</dcterms:modified>
</cp:coreProperties>
</file>